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charts/colors4.xml" ContentType="application/vnd.ms-office.chartcolor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charts/colors2.xml" ContentType="application/vnd.ms-office.chartcolorstyle+xml"/>
  <Override PartName="/ppt/charts/colors3.xml" ContentType="application/vnd.ms-office.chartcolorstyl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4.xml" ContentType="application/vnd.ms-office.chartstyle+xml"/>
  <Override PartName="/ppt/charts/style3.xml" ContentType="application/vnd.ms-office.chart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3" r:id="rId1"/>
  </p:sldMasterIdLst>
  <p:sldIdLst>
    <p:sldId id="256" r:id="rId2"/>
    <p:sldId id="257" r:id="rId3"/>
    <p:sldId id="288" r:id="rId4"/>
    <p:sldId id="258" r:id="rId5"/>
    <p:sldId id="259" r:id="rId6"/>
    <p:sldId id="260" r:id="rId7"/>
    <p:sldId id="261" r:id="rId8"/>
    <p:sldId id="262" r:id="rId9"/>
    <p:sldId id="263" r:id="rId10"/>
    <p:sldId id="281" r:id="rId11"/>
    <p:sldId id="265" r:id="rId12"/>
    <p:sldId id="284" r:id="rId13"/>
    <p:sldId id="283" r:id="rId14"/>
    <p:sldId id="285" r:id="rId15"/>
    <p:sldId id="272" r:id="rId16"/>
    <p:sldId id="273" r:id="rId17"/>
    <p:sldId id="279" r:id="rId18"/>
    <p:sldId id="276" r:id="rId19"/>
    <p:sldId id="275" r:id="rId20"/>
    <p:sldId id="277" r:id="rId21"/>
    <p:sldId id="278" r:id="rId22"/>
    <p:sldId id="28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116" d="100"/>
          <a:sy n="116" d="100"/>
        </p:scale>
        <p:origin x="-336"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Foglio_di_lavoro_di_Microsoft_Office_Excel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Foglio_di_lavoro_di_Microsoft_Office_Excel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Foglio_di_lavoro_di_Microsoft_Office_Excel3.xlsx"/></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Foglio_di_lavoro_di_Microsoft_Office_Excel4.xlsx"/></Relationships>
</file>

<file path=ppt/charts/chart1.xml><?xml version="1.0" encoding="utf-8"?>
<c:chartSpace xmlns:c="http://schemas.openxmlformats.org/drawingml/2006/chart" xmlns:a="http://schemas.openxmlformats.org/drawingml/2006/main" xmlns:r="http://schemas.openxmlformats.org/officeDocument/2006/relationships">
  <c:lang val="it-I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a:t>Utenti</a:t>
            </a:r>
            <a:r>
              <a:rPr lang="en-US" baseline="0"/>
              <a:t> Sportello d'Ascolto</a:t>
            </a:r>
            <a:endParaRPr lang="en-US"/>
          </a:p>
        </c:rich>
      </c:tx>
      <c:spPr>
        <a:noFill/>
        <a:ln>
          <a:noFill/>
        </a:ln>
        <a:effectLst/>
      </c:spPr>
    </c:title>
    <c:view3D>
      <c:rotX val="30"/>
      <c:perspective val="30"/>
    </c:view3D>
    <c:floor>
      <c:spPr>
        <a:noFill/>
        <a:ln w="9525" cap="rnd" cmpd="sng" algn="ctr">
          <a:solidFill>
            <a:schemeClr val="tx1">
              <a:tint val="75000"/>
              <a:shade val="90000"/>
            </a:schemeClr>
          </a:solidFill>
          <a:prstDash val="solid"/>
          <a:round/>
        </a:ln>
        <a:effectLst/>
        <a:sp3d contourW="9525">
          <a:contourClr>
            <a:schemeClr val="tx1">
              <a:tint val="75000"/>
              <a:shade val="90000"/>
            </a:schemeClr>
          </a:contourClr>
        </a:sp3d>
      </c:spPr>
    </c:floor>
    <c:sideWall>
      <c:spPr>
        <a:noFill/>
        <a:ln>
          <a:noFill/>
        </a:ln>
        <a:effectLst/>
        <a:sp3d/>
      </c:spPr>
    </c:sideWall>
    <c:backWall>
      <c:spPr>
        <a:noFill/>
        <a:ln>
          <a:noFill/>
        </a:ln>
        <a:effectLst/>
        <a:sp3d/>
      </c:spPr>
    </c:backWall>
    <c:plotArea>
      <c:layout/>
      <c:pie3DChart>
        <c:varyColors val="1"/>
        <c:ser>
          <c:idx val="0"/>
          <c:order val="0"/>
          <c:tx>
            <c:strRef>
              <c:f>Foglio1!$B$1</c:f>
              <c:strCache>
                <c:ptCount val="1"/>
                <c:pt idx="0">
                  <c:v>Vendite</c:v>
                </c:pt>
              </c:strCache>
            </c:strRef>
          </c:tx>
          <c:dPt>
            <c:idx val="0"/>
            <c:spPr>
              <a:solidFill>
                <a:schemeClr val="accent1"/>
              </a:solidFill>
              <a:ln>
                <a:noFill/>
              </a:ln>
              <a:effectLst/>
              <a:sp3d/>
            </c:spPr>
            <c:extLst xmlns:c16r2="http://schemas.microsoft.com/office/drawing/2015/06/chart">
              <c:ext xmlns:c16="http://schemas.microsoft.com/office/drawing/2014/chart" uri="{C3380CC4-5D6E-409C-BE32-E72D297353CC}">
                <c16:uniqueId val="{00000000-B4E1-488C-976F-BD56975764C2}"/>
              </c:ext>
            </c:extLst>
          </c:dPt>
          <c:dPt>
            <c:idx val="1"/>
            <c:spPr>
              <a:solidFill>
                <a:schemeClr val="accent3"/>
              </a:solidFill>
              <a:ln>
                <a:noFill/>
              </a:ln>
              <a:effectLst/>
              <a:sp3d/>
            </c:spPr>
            <c:extLst xmlns:c16r2="http://schemas.microsoft.com/office/drawing/2015/06/chart">
              <c:ext xmlns:c16="http://schemas.microsoft.com/office/drawing/2014/chart" uri="{C3380CC4-5D6E-409C-BE32-E72D297353CC}">
                <c16:uniqueId val="{00000001-B4E1-488C-976F-BD56975764C2}"/>
              </c:ext>
            </c:extLst>
          </c:dPt>
          <c:dPt>
            <c:idx val="2"/>
            <c:spPr>
              <a:solidFill>
                <a:schemeClr val="accent5"/>
              </a:solidFill>
              <a:ln>
                <a:noFill/>
              </a:ln>
              <a:effectLst/>
              <a:sp3d/>
            </c:spPr>
            <c:extLst xmlns:c16r2="http://schemas.microsoft.com/office/drawing/2015/06/chart">
              <c:ext xmlns:c16="http://schemas.microsoft.com/office/drawing/2014/chart" uri="{C3380CC4-5D6E-409C-BE32-E72D297353CC}">
                <c16:uniqueId val="{00000002-B4E1-488C-976F-BD56975764C2}"/>
              </c:ext>
            </c:extLst>
          </c:dPt>
          <c:dPt>
            <c:idx val="3"/>
            <c:spPr>
              <a:solidFill>
                <a:schemeClr val="accent1">
                  <a:lumMod val="60000"/>
                </a:schemeClr>
              </a:solidFill>
              <a:ln>
                <a:noFill/>
              </a:ln>
              <a:effectLst/>
              <a:sp3d/>
            </c:spPr>
            <c:extLst xmlns:c16r2="http://schemas.microsoft.com/office/drawing/2015/06/chart">
              <c:ext xmlns:c16="http://schemas.microsoft.com/office/drawing/2014/chart" uri="{C3380CC4-5D6E-409C-BE32-E72D297353CC}">
                <c16:uniqueId val="{00000007-D981-447F-99D5-EA1CA9B0D0D3}"/>
              </c:ext>
            </c:extLst>
          </c:dPt>
          <c:dLbls>
            <c:dLbl>
              <c:idx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it-IT"/>
                </a:p>
              </c:txPr>
            </c:dLbl>
            <c:dLbl>
              <c:idx val="1"/>
              <c:layout>
                <c:manualLayout>
                  <c:x val="8.8170917737846841E-2"/>
                  <c:y val="-0.32125031429894796"/>
                </c:manualLayout>
              </c:layout>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it-IT"/>
                </a:p>
              </c:txPr>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4E1-488C-976F-BD56975764C2}"/>
                </c:ext>
              </c:extLst>
            </c:dLbl>
            <c:dLbl>
              <c:idx val="2"/>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it-IT"/>
                </a:p>
              </c:txPr>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it-IT"/>
              </a:p>
            </c:txPr>
            <c:showPercent val="1"/>
            <c:showLeaderLines val="1"/>
            <c:leaderLines>
              <c:spPr>
                <a:ln w="9525" cap="rnd" cmpd="sng" algn="ctr">
                  <a:solidFill>
                    <a:schemeClr val="tx1">
                      <a:shade val="90000"/>
                    </a:schemeClr>
                  </a:solidFill>
                  <a:prstDash val="solid"/>
                  <a:round/>
                </a:ln>
                <a:effectLst/>
              </c:spPr>
            </c:leaderLines>
            <c:extLst xmlns:c16r2="http://schemas.microsoft.com/office/drawing/2015/06/chart">
              <c:ext xmlns:c15="http://schemas.microsoft.com/office/drawing/2012/chart" uri="{CE6537A1-D6FC-4f65-9D91-7224C49458BB}"/>
            </c:extLst>
          </c:dLbls>
          <c:cat>
            <c:strRef>
              <c:f>Foglio1!$A$2:$A$5</c:f>
              <c:strCache>
                <c:ptCount val="3"/>
                <c:pt idx="0">
                  <c:v>Docenti</c:v>
                </c:pt>
                <c:pt idx="1">
                  <c:v>Genitori</c:v>
                </c:pt>
                <c:pt idx="2">
                  <c:v>Ragazzi</c:v>
                </c:pt>
              </c:strCache>
            </c:strRef>
          </c:cat>
          <c:val>
            <c:numRef>
              <c:f>Foglio1!$B$2:$B$5</c:f>
              <c:numCache>
                <c:formatCode>0%</c:formatCode>
                <c:ptCount val="4"/>
                <c:pt idx="0">
                  <c:v>0.36000000000000004</c:v>
                </c:pt>
                <c:pt idx="1">
                  <c:v>0.39000000000000007</c:v>
                </c:pt>
                <c:pt idx="2">
                  <c:v>0.25</c:v>
                </c:pt>
              </c:numCache>
            </c:numRef>
          </c:val>
          <c:extLst xmlns:c16r2="http://schemas.microsoft.com/office/drawing/2015/06/chart">
            <c:ext xmlns:c16="http://schemas.microsoft.com/office/drawing/2014/chart" uri="{C3380CC4-5D6E-409C-BE32-E72D297353CC}">
              <c16:uniqueId val="{00000003-B4E1-488C-976F-BD56975764C2}"/>
            </c:ext>
          </c:extLst>
        </c:ser>
        <c:dLbls>
          <c:showPercent val="1"/>
        </c:dLbls>
      </c:pie3DChart>
      <c:spPr>
        <a:noFill/>
        <a:ln>
          <a:noFill/>
        </a:ln>
        <a:effectLst/>
      </c:spPr>
    </c:plotArea>
    <c:legend>
      <c:legendPos val="r"/>
      <c:legendEntry>
        <c:idx val="3"/>
        <c:delete val="1"/>
      </c:legendEntry>
      <c:layout>
        <c:manualLayout>
          <c:xMode val="edge"/>
          <c:yMode val="edge"/>
          <c:x val="0.8387906319402384"/>
          <c:y val="0.46251650896579105"/>
          <c:w val="0.14411535096574471"/>
          <c:h val="0.29032806193343491"/>
        </c:manualLayout>
      </c:layout>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it-IT"/>
        </a:p>
      </c:txPr>
    </c:legend>
    <c:plotVisOnly val="1"/>
    <c:dispBlanksAs val="zero"/>
  </c:chart>
  <c:spPr>
    <a:noFill/>
    <a:ln w="9525" cap="rnd" cmpd="sng" algn="ctr">
      <a:noFill/>
      <a:prstDash val="solid"/>
    </a:ln>
    <a:effectLst/>
  </c:spPr>
  <c:txPr>
    <a:bodyPr/>
    <a:lstStyle/>
    <a:p>
      <a:pPr>
        <a:defRPr/>
      </a:pPr>
      <a:endParaRPr lang="it-IT"/>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it-I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it-IT"/>
              <a:t>RAGAZZI</a:t>
            </a:r>
          </a:p>
        </c:rich>
      </c:tx>
      <c:spPr>
        <a:noFill/>
        <a:ln>
          <a:noFill/>
        </a:ln>
        <a:effectLst/>
      </c:spPr>
    </c:title>
    <c:plotArea>
      <c:layout/>
      <c:barChart>
        <c:barDir val="bar"/>
        <c:grouping val="clustered"/>
        <c:ser>
          <c:idx val="0"/>
          <c:order val="0"/>
          <c:spPr>
            <a:solidFill>
              <a:schemeClr val="accent1">
                <a:alpha val="85000"/>
              </a:schemeClr>
            </a:solidFill>
            <a:ln w="9525" cap="flat" cmpd="sng" algn="ctr">
              <a:solidFill>
                <a:schemeClr val="lt1">
                  <a:alpha val="50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it-IT"/>
              </a:p>
            </c:txPr>
            <c:dLblPos val="inEnd"/>
            <c:showVal val="1"/>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Foglio1!$A$1:$A$5</c:f>
              <c:strCache>
                <c:ptCount val="5"/>
                <c:pt idx="0">
                  <c:v>Motivazione allo studio</c:v>
                </c:pt>
                <c:pt idx="1">
                  <c:v>Ansia ingresso a scuola</c:v>
                </c:pt>
                <c:pt idx="2">
                  <c:v>Rapporto con i genitori  </c:v>
                </c:pt>
                <c:pt idx="3">
                  <c:v>Relazioni con i compagni   </c:v>
                </c:pt>
                <c:pt idx="4">
                  <c:v>Rapporto con i docenti </c:v>
                </c:pt>
              </c:strCache>
            </c:strRef>
          </c:cat>
          <c:val>
            <c:numRef>
              <c:f>Foglio1!$B$1:$B$5</c:f>
              <c:numCache>
                <c:formatCode>General</c:formatCode>
                <c:ptCount val="5"/>
                <c:pt idx="0">
                  <c:v>30</c:v>
                </c:pt>
                <c:pt idx="1">
                  <c:v>20</c:v>
                </c:pt>
                <c:pt idx="2">
                  <c:v>18</c:v>
                </c:pt>
                <c:pt idx="3">
                  <c:v>18</c:v>
                </c:pt>
                <c:pt idx="4">
                  <c:v>14</c:v>
                </c:pt>
              </c:numCache>
            </c:numRef>
          </c:val>
          <c:extLst xmlns:c16r2="http://schemas.microsoft.com/office/drawing/2015/06/chart">
            <c:ext xmlns:c16="http://schemas.microsoft.com/office/drawing/2014/chart" uri="{C3380CC4-5D6E-409C-BE32-E72D297353CC}">
              <c16:uniqueId val="{00000000-B123-463B-950C-214B7D673612}"/>
            </c:ext>
          </c:extLst>
        </c:ser>
        <c:dLbls>
          <c:showVal val="1"/>
        </c:dLbls>
        <c:gapWidth val="65"/>
        <c:axId val="112764800"/>
        <c:axId val="112766336"/>
      </c:barChart>
      <c:catAx>
        <c:axId val="112764800"/>
        <c:scaling>
          <c:orientation val="minMax"/>
        </c:scaling>
        <c:axPos val="l"/>
        <c:numFmt formatCode="General" sourceLinked="1"/>
        <c:maj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it-IT"/>
          </a:p>
        </c:txPr>
        <c:crossAx val="112766336"/>
        <c:crosses val="autoZero"/>
        <c:auto val="1"/>
        <c:lblAlgn val="ctr"/>
        <c:lblOffset val="100"/>
      </c:catAx>
      <c:valAx>
        <c:axId val="112766336"/>
        <c:scaling>
          <c:orientation val="minMax"/>
        </c:scaling>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it-IT"/>
          </a:p>
        </c:txPr>
        <c:crossAx val="112764800"/>
        <c:crosses val="autoZero"/>
        <c:crossBetween val="between"/>
      </c:valAx>
      <c:spPr>
        <a:noFill/>
        <a:ln>
          <a:noFill/>
        </a:ln>
        <a:effectLst/>
      </c:spPr>
    </c:plotArea>
    <c:plotVisOnly val="1"/>
    <c:dispBlanksAs val="gap"/>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it-IT"/>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it-IT"/>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it-IT"/>
              <a:t>DOCENTI</a:t>
            </a:r>
          </a:p>
        </c:rich>
      </c:tx>
      <c:spPr>
        <a:noFill/>
        <a:ln>
          <a:noFill/>
        </a:ln>
        <a:effectLst/>
      </c:spPr>
    </c:title>
    <c:plotArea>
      <c:layout/>
      <c:barChart>
        <c:barDir val="col"/>
        <c:grouping val="clustered"/>
        <c:ser>
          <c:idx val="0"/>
          <c:order val="0"/>
          <c:spPr>
            <a:solidFill>
              <a:schemeClr val="accent1"/>
            </a:solidFill>
            <a:ln>
              <a:noFill/>
            </a:ln>
            <a:effectLst/>
          </c:spPr>
          <c:cat>
            <c:strRef>
              <c:f>Foglio1!$A$1:$A$4</c:f>
              <c:strCache>
                <c:ptCount val="4"/>
                <c:pt idx="0">
                  <c:v>CONTESTO CLASSE DIFFICILE</c:v>
                </c:pt>
                <c:pt idx="1">
                  <c:v>CONSULENZE SULLA GESTIONE DEI RAPPORTI</c:v>
                </c:pt>
                <c:pt idx="2">
                  <c:v>RAPPORTO CON LA FAMIGLIA</c:v>
                </c:pt>
                <c:pt idx="3">
                  <c:v>RAPPORTO CON I COLLEGHI</c:v>
                </c:pt>
              </c:strCache>
            </c:strRef>
          </c:cat>
          <c:val>
            <c:numRef>
              <c:f>Foglio1!$B$1:$B$4</c:f>
              <c:numCache>
                <c:formatCode>General</c:formatCode>
                <c:ptCount val="4"/>
                <c:pt idx="0">
                  <c:v>45</c:v>
                </c:pt>
                <c:pt idx="1">
                  <c:v>29</c:v>
                </c:pt>
                <c:pt idx="2">
                  <c:v>21</c:v>
                </c:pt>
                <c:pt idx="3">
                  <c:v>5</c:v>
                </c:pt>
              </c:numCache>
            </c:numRef>
          </c:val>
          <c:extLst xmlns:c16r2="http://schemas.microsoft.com/office/drawing/2015/06/chart">
            <c:ext xmlns:c16="http://schemas.microsoft.com/office/drawing/2014/chart" uri="{C3380CC4-5D6E-409C-BE32-E72D297353CC}">
              <c16:uniqueId val="{00000000-B91B-42E6-A243-C42FB5D8357A}"/>
            </c:ext>
          </c:extLst>
        </c:ser>
        <c:dLbls/>
        <c:gapWidth val="267"/>
        <c:overlap val="-43"/>
        <c:axId val="166319616"/>
        <c:axId val="166321152"/>
      </c:barChart>
      <c:catAx>
        <c:axId val="166319616"/>
        <c:scaling>
          <c:orientation val="minMax"/>
        </c:scaling>
        <c:axPos val="b"/>
        <c:majorGridlines>
          <c:spPr>
            <a:ln w="9525" cap="flat" cmpd="sng" algn="ctr">
              <a:solidFill>
                <a:schemeClr val="dk1">
                  <a:lumMod val="15000"/>
                  <a:lumOff val="85000"/>
                </a:schemeClr>
              </a:solidFill>
              <a:round/>
            </a:ln>
            <a:effectLst/>
          </c:spPr>
        </c:majorGridlines>
        <c:numFmt formatCode="General" sourceLinked="1"/>
        <c:maj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it-IT"/>
          </a:p>
        </c:txPr>
        <c:crossAx val="166321152"/>
        <c:crosses val="autoZero"/>
        <c:auto val="1"/>
        <c:lblAlgn val="ctr"/>
        <c:lblOffset val="100"/>
      </c:catAx>
      <c:valAx>
        <c:axId val="166321152"/>
        <c:scaling>
          <c:orientation val="minMax"/>
        </c:scaling>
        <c:axPos val="l"/>
        <c:majorGridlines>
          <c:spPr>
            <a:ln w="9525" cap="flat" cmpd="sng" algn="ctr">
              <a:solidFill>
                <a:schemeClr val="dk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it-IT"/>
          </a:p>
        </c:txPr>
        <c:crossAx val="166319616"/>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chart>
  <c:spPr>
    <a:solidFill>
      <a:schemeClr val="lt1"/>
    </a:solidFill>
    <a:ln w="9525" cap="flat" cmpd="sng" algn="ctr">
      <a:solidFill>
        <a:schemeClr val="dk1">
          <a:lumMod val="15000"/>
          <a:lumOff val="85000"/>
        </a:schemeClr>
      </a:solidFill>
      <a:round/>
    </a:ln>
    <a:effectLst/>
  </c:spPr>
  <c:txPr>
    <a:bodyPr/>
    <a:lstStyle/>
    <a:p>
      <a:pPr>
        <a:defRPr/>
      </a:pPr>
      <a:endParaRPr lang="it-IT"/>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it-IT"/>
  <c:chart>
    <c:title>
      <c:tx>
        <c:rich>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r>
              <a:rPr lang="it-IT"/>
              <a:t>GENITORI</a:t>
            </a:r>
          </a:p>
        </c:rich>
      </c:tx>
      <c:spPr>
        <a:noFill/>
        <a:ln>
          <a:noFill/>
        </a:ln>
        <a:effectLst/>
      </c:spPr>
    </c:title>
    <c:plotArea>
      <c:layout/>
      <c:barChart>
        <c:barDir val="col"/>
        <c:grouping val="clustered"/>
        <c:ser>
          <c:idx val="0"/>
          <c:order val="0"/>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it-IT"/>
              </a:p>
            </c:txPr>
            <c:dLblPos val="inEnd"/>
            <c:showVal val="1"/>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Foglio1!$A$1:$A$3</c:f>
              <c:strCache>
                <c:ptCount val="3"/>
                <c:pt idx="0">
                  <c:v>inadeguatezza educativa</c:v>
                </c:pt>
                <c:pt idx="1">
                  <c:v>difficoltà nella gestione dei figli</c:v>
                </c:pt>
                <c:pt idx="2">
                  <c:v>difficile rapporto di coppia</c:v>
                </c:pt>
              </c:strCache>
            </c:strRef>
          </c:cat>
          <c:val>
            <c:numRef>
              <c:f>Foglio1!$B$1:$B$3</c:f>
              <c:numCache>
                <c:formatCode>General</c:formatCode>
                <c:ptCount val="3"/>
                <c:pt idx="0">
                  <c:v>52</c:v>
                </c:pt>
                <c:pt idx="1">
                  <c:v>32</c:v>
                </c:pt>
                <c:pt idx="2">
                  <c:v>16</c:v>
                </c:pt>
              </c:numCache>
            </c:numRef>
          </c:val>
          <c:extLst xmlns:c16r2="http://schemas.microsoft.com/office/drawing/2015/06/chart">
            <c:ext xmlns:c16="http://schemas.microsoft.com/office/drawing/2014/chart" uri="{C3380CC4-5D6E-409C-BE32-E72D297353CC}">
              <c16:uniqueId val="{00000000-C4A8-4A53-A98D-C3157B34B5BA}"/>
            </c:ext>
          </c:extLst>
        </c:ser>
        <c:dLbls>
          <c:showVal val="1"/>
        </c:dLbls>
        <c:gapWidth val="41"/>
        <c:axId val="166493568"/>
        <c:axId val="166503552"/>
      </c:barChart>
      <c:catAx>
        <c:axId val="166493568"/>
        <c:scaling>
          <c:orientation val="minMax"/>
        </c:scaling>
        <c:axPos val="b"/>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effectLst/>
                <a:latin typeface="+mn-lt"/>
                <a:ea typeface="+mn-ea"/>
                <a:cs typeface="+mn-cs"/>
              </a:defRPr>
            </a:pPr>
            <a:endParaRPr lang="it-IT"/>
          </a:p>
        </c:txPr>
        <c:crossAx val="166503552"/>
        <c:crosses val="autoZero"/>
        <c:auto val="1"/>
        <c:lblAlgn val="ctr"/>
        <c:lblOffset val="100"/>
      </c:catAx>
      <c:valAx>
        <c:axId val="166503552"/>
        <c:scaling>
          <c:orientation val="minMax"/>
        </c:scaling>
        <c:delete val="1"/>
        <c:axPos val="l"/>
        <c:numFmt formatCode="General" sourceLinked="1"/>
        <c:majorTickMark val="none"/>
        <c:tickLblPos val="none"/>
        <c:crossAx val="166493568"/>
        <c:crosses val="autoZero"/>
        <c:crossBetween val="between"/>
      </c:valAx>
      <c:spPr>
        <a:noFill/>
        <a:ln>
          <a:noFill/>
        </a:ln>
        <a:effectLst/>
      </c:spPr>
    </c:plotArea>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pPr>
      <a:endParaRPr lang="it-IT"/>
    </a:p>
  </c:txPr>
  <c:externalData r:id="rId1"/>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4.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pPr/>
              <a:t>6/27/2022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308750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3A1C593-65D0-4073-BCC9-577B9352EA97}" type="datetimeFigureOut">
              <a:rPr lang="en-US" smtClean="0"/>
              <a:pPr/>
              <a:t>6/27/2022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2775259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3A1C593-65D0-4073-BCC9-577B9352EA97}" type="datetimeFigureOut">
              <a:rPr lang="en-US" smtClean="0"/>
              <a:pPr/>
              <a:t>6/27/2022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618960-8005-486C-9A75-10CB2AAC16F9}" type="slidenum">
              <a:rPr lang="en-US" smtClean="0"/>
              <a:pPr/>
              <a:t>‹N›</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304408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63A1C593-65D0-4073-BCC9-577B9352EA97}" type="datetimeFigureOut">
              <a:rPr lang="en-US" smtClean="0"/>
              <a:pPr/>
              <a:t>6/27/2022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1765365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63A1C593-65D0-4073-BCC9-577B9352EA97}" type="datetimeFigureOut">
              <a:rPr lang="en-US" smtClean="0"/>
              <a:pPr/>
              <a:t>6/27/2022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618960-8005-486C-9A75-10CB2AAC16F9}" type="slidenum">
              <a:rPr lang="en-US" smtClean="0"/>
              <a:pPr/>
              <a:t>‹N›</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0265181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63A1C593-65D0-4073-BCC9-577B9352EA97}" type="datetimeFigureOut">
              <a:rPr lang="en-US" smtClean="0"/>
              <a:pPr/>
              <a:t>6/27/2022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33187370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pPr/>
              <a:t>6/27/2022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522066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pPr/>
              <a:t>6/27/2022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3771902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pPr/>
              <a:t>6/27/2022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3233209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3A1C593-65D0-4073-BCC9-577B9352EA97}" type="datetimeFigureOut">
              <a:rPr lang="en-US" smtClean="0"/>
              <a:pPr/>
              <a:t>6/27/2022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1005884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3A1C593-65D0-4073-BCC9-577B9352EA97}" type="datetimeFigureOut">
              <a:rPr lang="en-US" smtClean="0"/>
              <a:pPr/>
              <a:t>6/27/2022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3775868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3A1C593-65D0-4073-BCC9-577B9352EA97}" type="datetimeFigureOut">
              <a:rPr lang="en-US" smtClean="0"/>
              <a:pPr/>
              <a:t>6/27/2022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1143701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3A1C593-65D0-4073-BCC9-577B9352EA97}" type="datetimeFigureOut">
              <a:rPr lang="en-US" smtClean="0"/>
              <a:pPr/>
              <a:t>6/27/2022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2973519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6/27/2022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76232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3A1C593-65D0-4073-BCC9-577B9352EA97}" type="datetimeFigureOut">
              <a:rPr lang="en-US" smtClean="0"/>
              <a:pPr/>
              <a:t>6/27/2022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4125994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3A1C593-65D0-4073-BCC9-577B9352EA97}" type="datetimeFigureOut">
              <a:rPr lang="en-US" smtClean="0"/>
              <a:pPr/>
              <a:t>6/27/2022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4242906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3A1C593-65D0-4073-BCC9-577B9352EA97}" type="datetimeFigureOut">
              <a:rPr lang="en-US" smtClean="0"/>
              <a:pPr/>
              <a:t>6/27/2022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B618960-8005-486C-9A75-10CB2AAC16F9}" type="slidenum">
              <a:rPr lang="en-US" smtClean="0"/>
              <a:pPr/>
              <a:t>‹N›</a:t>
            </a:fld>
            <a:endParaRPr lang="en-US"/>
          </a:p>
        </p:txBody>
      </p:sp>
    </p:spTree>
    <p:extLst>
      <p:ext uri="{BB962C8B-B14F-4D97-AF65-F5344CB8AC3E}">
        <p14:creationId xmlns:p14="http://schemas.microsoft.com/office/powerpoint/2010/main" xmlns="" val="2099669110"/>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 id="2147483905" r:id="rId12"/>
    <p:sldLayoutId id="2147483906" r:id="rId13"/>
    <p:sldLayoutId id="2147483907" r:id="rId14"/>
    <p:sldLayoutId id="2147483908" r:id="rId15"/>
    <p:sldLayoutId id="214748390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grpSp>
        <p:nvGrpSpPr>
          <p:cNvPr id="4" name="Tela 1">
            <a:extLst>
              <a:ext uri="{FF2B5EF4-FFF2-40B4-BE49-F238E27FC236}">
                <a16:creationId xmlns:a16="http://schemas.microsoft.com/office/drawing/2014/main" xmlns="" id="{AD9BCF06-8662-4EC6-8B4F-85058A97C375}"/>
              </a:ext>
            </a:extLst>
          </p:cNvPr>
          <p:cNvGrpSpPr/>
          <p:nvPr/>
        </p:nvGrpSpPr>
        <p:grpSpPr>
          <a:xfrm>
            <a:off x="2084271" y="742123"/>
            <a:ext cx="8600662" cy="5734120"/>
            <a:chOff x="720090" y="1242060"/>
            <a:chExt cx="6057900" cy="8668385"/>
          </a:xfrm>
        </p:grpSpPr>
        <p:sp>
          <p:nvSpPr>
            <p:cNvPr id="5" name="Rettangolo 4">
              <a:extLst>
                <a:ext uri="{FF2B5EF4-FFF2-40B4-BE49-F238E27FC236}">
                  <a16:creationId xmlns:a16="http://schemas.microsoft.com/office/drawing/2014/main" xmlns="" id="{71140465-7498-436C-8B00-33F933B22003}"/>
                </a:ext>
              </a:extLst>
            </p:cNvPr>
            <p:cNvSpPr/>
            <p:nvPr/>
          </p:nvSpPr>
          <p:spPr>
            <a:xfrm>
              <a:off x="720090" y="1242060"/>
              <a:ext cx="6057900" cy="8668385"/>
            </a:xfrm>
            <a:prstGeom prst="rect">
              <a:avLst/>
            </a:prstGeom>
            <a:gradFill>
              <a:gsLst>
                <a:gs pos="0">
                  <a:schemeClr val="accent1">
                    <a:lumMod val="5000"/>
                    <a:lumOff val="95000"/>
                  </a:schemeClr>
                </a:gs>
                <a:gs pos="100000">
                  <a:schemeClr val="accent5">
                    <a:lumMod val="40000"/>
                    <a:lumOff val="60000"/>
                  </a:schemeClr>
                </a:gs>
                <a:gs pos="83000">
                  <a:schemeClr val="accent1">
                    <a:lumMod val="45000"/>
                    <a:lumOff val="55000"/>
                  </a:schemeClr>
                </a:gs>
                <a:gs pos="100000">
                  <a:schemeClr val="accent1">
                    <a:lumMod val="30000"/>
                    <a:lumOff val="70000"/>
                  </a:schemeClr>
                </a:gs>
              </a:gsLst>
              <a:lin ang="5400000" scaled="1"/>
            </a:gradFill>
            <a:ln w="127000" cap="flat" cmpd="sng" algn="ctr">
              <a:solidFill>
                <a:srgbClr val="FF6600"/>
              </a:solidFill>
              <a:prstDash val="solid"/>
              <a:miter lim="800000"/>
              <a:headEnd type="none" w="med" len="med"/>
              <a:tailEnd type="none" w="med" len="med"/>
            </a:ln>
          </p:spPr>
        </p:sp>
        <p:sp>
          <p:nvSpPr>
            <p:cNvPr id="6" name="Casella di testo 2">
              <a:extLst>
                <a:ext uri="{FF2B5EF4-FFF2-40B4-BE49-F238E27FC236}">
                  <a16:creationId xmlns:a16="http://schemas.microsoft.com/office/drawing/2014/main" xmlns="" id="{7478B4C8-302F-42BB-8CE9-AF29EE4C089C}"/>
                </a:ext>
              </a:extLst>
            </p:cNvPr>
            <p:cNvSpPr txBox="1">
              <a:spLocks noChangeArrowheads="1"/>
            </p:cNvSpPr>
            <p:nvPr/>
          </p:nvSpPr>
          <p:spPr bwMode="auto">
            <a:xfrm>
              <a:off x="1529873" y="1957174"/>
              <a:ext cx="4238625" cy="588644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it-IT" sz="2800" b="1" dirty="0">
                  <a:solidFill>
                    <a:srgbClr val="2F5597"/>
                  </a:solidFill>
                  <a:effectLst/>
                  <a:latin typeface="Times New Roman" panose="02020603050405020304" pitchFamily="18" charset="0"/>
                  <a:ea typeface="Calibri" panose="020F0502020204030204" pitchFamily="34" charset="0"/>
                  <a:cs typeface="Times New Roman" panose="02020603050405020304" pitchFamily="18" charset="0"/>
                </a:rPr>
                <a:t>I.C. PABLO NERUDA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solidFill>
                    <a:srgbClr val="2F5597"/>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it-IT" sz="2200" b="1" dirty="0">
                  <a:solidFill>
                    <a:srgbClr val="2F5597"/>
                  </a:solidFill>
                  <a:effectLst/>
                  <a:latin typeface="Times New Roman" panose="02020603050405020304" pitchFamily="18" charset="0"/>
                  <a:ea typeface="Calibri" panose="020F0502020204030204" pitchFamily="34" charset="0"/>
                  <a:cs typeface="Times New Roman" panose="02020603050405020304" pitchFamily="18" charset="0"/>
                </a:rPr>
                <a:t>RELAZIONE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it-IT" sz="2200" b="1" dirty="0">
                  <a:solidFill>
                    <a:srgbClr val="2F5597"/>
                  </a:solidFill>
                  <a:effectLst/>
                  <a:latin typeface="Times New Roman" panose="02020603050405020304" pitchFamily="18" charset="0"/>
                  <a:ea typeface="Calibri" panose="020F0502020204030204" pitchFamily="34" charset="0"/>
                  <a:cs typeface="Times New Roman" panose="02020603050405020304" pitchFamily="18" charset="0"/>
                </a:rPr>
                <a:t>“Sportello d’ascolto psicologico”</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it-IT" sz="2200" b="1" dirty="0">
                  <a:solidFill>
                    <a:srgbClr val="2F5597"/>
                  </a:solidFill>
                  <a:effectLst/>
                  <a:latin typeface="Times New Roman" panose="02020603050405020304" pitchFamily="18" charset="0"/>
                  <a:ea typeface="Calibri" panose="020F0502020204030204" pitchFamily="34" charset="0"/>
                  <a:cs typeface="Times New Roman" panose="02020603050405020304" pitchFamily="18" charset="0"/>
                </a:rPr>
                <a:t>A.S. 2021-2022</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it-IT" sz="2200" b="1" dirty="0">
                  <a:solidFill>
                    <a:srgbClr val="2F5597"/>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it-IT" sz="2200" b="1" dirty="0">
                  <a:solidFill>
                    <a:srgbClr val="2F5597"/>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endParaRPr lang="it-IT" sz="2200" b="1" dirty="0">
                <a:solidFill>
                  <a:srgbClr val="2F5597"/>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6000"/>
                </a:lnSpc>
                <a:spcAft>
                  <a:spcPts val="800"/>
                </a:spcAft>
              </a:pPr>
              <a:r>
                <a:rPr lang="it-IT" sz="2200" b="1" dirty="0">
                  <a:solidFill>
                    <a:srgbClr val="2F5597"/>
                  </a:solidFill>
                  <a:effectLst/>
                  <a:latin typeface="Times New Roman" panose="02020603050405020304" pitchFamily="18" charset="0"/>
                  <a:ea typeface="Calibri" panose="020F0502020204030204" pitchFamily="34" charset="0"/>
                  <a:cs typeface="Times New Roman" panose="02020603050405020304" pitchFamily="18" charset="0"/>
                </a:rPr>
                <a:t>Dottoressa Bottaro Silvia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it-IT" sz="2200" b="1" dirty="0">
                  <a:solidFill>
                    <a:srgbClr val="2F5597"/>
                  </a:solidFill>
                  <a:effectLst/>
                  <a:latin typeface="Times New Roman" panose="02020603050405020304" pitchFamily="18" charset="0"/>
                  <a:ea typeface="Calibri" panose="020F0502020204030204" pitchFamily="34" charset="0"/>
                  <a:cs typeface="Times New Roman" panose="02020603050405020304" pitchFamily="18" charset="0"/>
                </a:rPr>
                <a:t>Psicologa clinica e di comunità</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solidFill>
                    <a:srgbClr val="2F5597"/>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it-IT"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xmlns=""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24B47F1-5641-481B-84AA-95C6FA5FF497}"/>
              </a:ext>
            </a:extLst>
          </p:cNvPr>
          <p:cNvSpPr>
            <a:spLocks noGrp="1"/>
          </p:cNvSpPr>
          <p:nvPr>
            <p:ph type="title"/>
          </p:nvPr>
        </p:nvSpPr>
        <p:spPr/>
        <p:txBody>
          <a:bodyPr/>
          <a:lstStyle/>
          <a:p>
            <a:pPr algn="ctr"/>
            <a:r>
              <a:rPr lang="it-IT" b="1" dirty="0"/>
              <a:t> ADATTAMENTI – in itinere</a:t>
            </a:r>
          </a:p>
        </p:txBody>
      </p:sp>
      <p:sp>
        <p:nvSpPr>
          <p:cNvPr id="3" name="Segnaposto contenuto 2">
            <a:extLst>
              <a:ext uri="{FF2B5EF4-FFF2-40B4-BE49-F238E27FC236}">
                <a16:creationId xmlns:a16="http://schemas.microsoft.com/office/drawing/2014/main" xmlns="" id="{AB3A09B3-B0FD-46D8-8F47-E035C942650F}"/>
              </a:ext>
            </a:extLst>
          </p:cNvPr>
          <p:cNvSpPr>
            <a:spLocks noGrp="1"/>
          </p:cNvSpPr>
          <p:nvPr>
            <p:ph idx="1"/>
          </p:nvPr>
        </p:nvSpPr>
        <p:spPr/>
        <p:txBody>
          <a:bodyPr>
            <a:normAutofit/>
          </a:bodyPr>
          <a:lstStyle/>
          <a:p>
            <a:pPr algn="just"/>
            <a:r>
              <a:rPr lang="it-IT" sz="2000" dirty="0"/>
              <a:t>Lo Sportello d’ascolto va incontro ai bisogni della propria utenza e nei periodo di isolamento dei ragazzi, a causa del Covid 19, la modalità dell’erogazione del Servizio è stata modificata solo nel setting: da presenza a distanza</a:t>
            </a:r>
          </a:p>
          <a:p>
            <a:pPr marL="0" indent="0" algn="just">
              <a:buNone/>
            </a:pPr>
            <a:endParaRPr lang="it-IT" sz="2000" dirty="0"/>
          </a:p>
          <a:p>
            <a:pPr algn="just"/>
            <a:r>
              <a:rPr lang="it-IT" sz="2000" dirty="0"/>
              <a:t>Un atteggiamento psicologico valido può aiutare non solo chi lo attua ma anche gli altri, innescando un circuito virtuoso, e aumentando il “quoziente di resilienza” dei singoli, della famiglia, della comunità.</a:t>
            </a:r>
          </a:p>
          <a:p>
            <a:endParaRPr lang="it-IT" dirty="0"/>
          </a:p>
        </p:txBody>
      </p:sp>
    </p:spTree>
    <p:extLst>
      <p:ext uri="{BB962C8B-B14F-4D97-AF65-F5344CB8AC3E}">
        <p14:creationId xmlns:p14="http://schemas.microsoft.com/office/powerpoint/2010/main" xmlns="" val="3305433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97DA729-841C-4482-84F1-4305BCE2DA3D}"/>
              </a:ext>
            </a:extLst>
          </p:cNvPr>
          <p:cNvSpPr>
            <a:spLocks noGrp="1"/>
          </p:cNvSpPr>
          <p:nvPr>
            <p:ph type="title"/>
          </p:nvPr>
        </p:nvSpPr>
        <p:spPr>
          <a:xfrm>
            <a:off x="838200" y="325369"/>
            <a:ext cx="10515600" cy="1325563"/>
          </a:xfrm>
        </p:spPr>
        <p:txBody>
          <a:bodyPr/>
          <a:lstStyle/>
          <a:p>
            <a:pPr algn="ctr"/>
            <a:r>
              <a:rPr lang="it-IT" b="1" dirty="0"/>
              <a:t>UTENZA</a:t>
            </a:r>
          </a:p>
        </p:txBody>
      </p:sp>
      <p:graphicFrame>
        <p:nvGraphicFramePr>
          <p:cNvPr id="4" name="Segnaposto contenuto 3">
            <a:extLst>
              <a:ext uri="{FF2B5EF4-FFF2-40B4-BE49-F238E27FC236}">
                <a16:creationId xmlns:a16="http://schemas.microsoft.com/office/drawing/2014/main" xmlns="" id="{4CCB06B4-971C-4E03-9DC6-3C61A32A511B}"/>
              </a:ext>
            </a:extLst>
          </p:cNvPr>
          <p:cNvGraphicFramePr>
            <a:graphicFrameLocks noGrp="1"/>
          </p:cNvGraphicFramePr>
          <p:nvPr>
            <p:ph idx="1"/>
            <p:extLst>
              <p:ext uri="{D42A27DB-BD31-4B8C-83A1-F6EECF244321}">
                <p14:modId xmlns:p14="http://schemas.microsoft.com/office/powerpoint/2010/main" xmlns="" val="1944201612"/>
              </p:ext>
            </p:extLst>
          </p:nvPr>
        </p:nvGraphicFramePr>
        <p:xfrm>
          <a:off x="2589213" y="2133600"/>
          <a:ext cx="8915400"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927835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5864F75-AB65-48BF-8EA5-0D5F0B6AB4C1}"/>
              </a:ext>
            </a:extLst>
          </p:cNvPr>
          <p:cNvSpPr>
            <a:spLocks noGrp="1"/>
          </p:cNvSpPr>
          <p:nvPr>
            <p:ph type="title"/>
          </p:nvPr>
        </p:nvSpPr>
        <p:spPr/>
        <p:txBody>
          <a:bodyPr/>
          <a:lstStyle/>
          <a:p>
            <a:pPr algn="ctr"/>
            <a:r>
              <a:rPr lang="it-IT" dirty="0"/>
              <a:t>RAGAZZI</a:t>
            </a:r>
          </a:p>
        </p:txBody>
      </p:sp>
      <p:graphicFrame>
        <p:nvGraphicFramePr>
          <p:cNvPr id="4" name="Segnaposto contenuto 3">
            <a:extLst>
              <a:ext uri="{FF2B5EF4-FFF2-40B4-BE49-F238E27FC236}">
                <a16:creationId xmlns:a16="http://schemas.microsoft.com/office/drawing/2014/main" xmlns="" id="{53AAA376-1892-4D66-9BED-CBC7029E5619}"/>
              </a:ext>
            </a:extLst>
          </p:cNvPr>
          <p:cNvGraphicFramePr>
            <a:graphicFrameLocks noGrp="1"/>
          </p:cNvGraphicFramePr>
          <p:nvPr>
            <p:ph idx="1"/>
            <p:extLst>
              <p:ext uri="{D42A27DB-BD31-4B8C-83A1-F6EECF244321}">
                <p14:modId xmlns:p14="http://schemas.microsoft.com/office/powerpoint/2010/main" xmlns="" val="317786368"/>
              </p:ext>
            </p:extLst>
          </p:nvPr>
        </p:nvGraphicFramePr>
        <p:xfrm>
          <a:off x="2589213" y="2133600"/>
          <a:ext cx="8915400"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208301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E7C3350-351B-4EC8-8A00-0B19C70E4C89}"/>
              </a:ext>
            </a:extLst>
          </p:cNvPr>
          <p:cNvSpPr>
            <a:spLocks noGrp="1"/>
          </p:cNvSpPr>
          <p:nvPr>
            <p:ph type="title"/>
          </p:nvPr>
        </p:nvSpPr>
        <p:spPr/>
        <p:txBody>
          <a:bodyPr/>
          <a:lstStyle/>
          <a:p>
            <a:pPr algn="ctr"/>
            <a:r>
              <a:rPr lang="it-IT" dirty="0"/>
              <a:t>DOCENTI</a:t>
            </a:r>
          </a:p>
        </p:txBody>
      </p:sp>
      <p:graphicFrame>
        <p:nvGraphicFramePr>
          <p:cNvPr id="4" name="Segnaposto contenuto 3">
            <a:extLst>
              <a:ext uri="{FF2B5EF4-FFF2-40B4-BE49-F238E27FC236}">
                <a16:creationId xmlns:a16="http://schemas.microsoft.com/office/drawing/2014/main" xmlns="" id="{70F5B1F6-C935-4844-9FEA-0BF68B3AA6E2}"/>
              </a:ext>
            </a:extLst>
          </p:cNvPr>
          <p:cNvGraphicFramePr>
            <a:graphicFrameLocks noGrp="1"/>
          </p:cNvGraphicFramePr>
          <p:nvPr>
            <p:ph idx="1"/>
            <p:extLst>
              <p:ext uri="{D42A27DB-BD31-4B8C-83A1-F6EECF244321}">
                <p14:modId xmlns:p14="http://schemas.microsoft.com/office/powerpoint/2010/main" xmlns="" val="3114605498"/>
              </p:ext>
            </p:extLst>
          </p:nvPr>
        </p:nvGraphicFramePr>
        <p:xfrm>
          <a:off x="2589212" y="2133600"/>
          <a:ext cx="8915400"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024702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AB8A6CC-2704-419A-AC04-893F7A230EB7}"/>
              </a:ext>
            </a:extLst>
          </p:cNvPr>
          <p:cNvSpPr>
            <a:spLocks noGrp="1"/>
          </p:cNvSpPr>
          <p:nvPr>
            <p:ph type="title"/>
          </p:nvPr>
        </p:nvSpPr>
        <p:spPr/>
        <p:txBody>
          <a:bodyPr/>
          <a:lstStyle/>
          <a:p>
            <a:pPr algn="ctr"/>
            <a:r>
              <a:rPr lang="it-IT" dirty="0"/>
              <a:t>GENITORI</a:t>
            </a:r>
          </a:p>
        </p:txBody>
      </p:sp>
      <p:graphicFrame>
        <p:nvGraphicFramePr>
          <p:cNvPr id="4" name="Segnaposto contenuto 3">
            <a:extLst>
              <a:ext uri="{FF2B5EF4-FFF2-40B4-BE49-F238E27FC236}">
                <a16:creationId xmlns:a16="http://schemas.microsoft.com/office/drawing/2014/main" xmlns="" id="{D698CA2A-58DB-4A0E-BA0A-9D25DF8F4754}"/>
              </a:ext>
            </a:extLst>
          </p:cNvPr>
          <p:cNvGraphicFramePr>
            <a:graphicFrameLocks noGrp="1"/>
          </p:cNvGraphicFramePr>
          <p:nvPr>
            <p:ph idx="1"/>
            <p:extLst>
              <p:ext uri="{D42A27DB-BD31-4B8C-83A1-F6EECF244321}">
                <p14:modId xmlns:p14="http://schemas.microsoft.com/office/powerpoint/2010/main" xmlns="" val="1894307649"/>
              </p:ext>
            </p:extLst>
          </p:nvPr>
        </p:nvGraphicFramePr>
        <p:xfrm>
          <a:off x="2589213" y="2133600"/>
          <a:ext cx="8915400"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275453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A921438-50C2-4888-91F8-4181432046C3}"/>
              </a:ext>
            </a:extLst>
          </p:cNvPr>
          <p:cNvSpPr>
            <a:spLocks noGrp="1"/>
          </p:cNvSpPr>
          <p:nvPr>
            <p:ph type="title"/>
          </p:nvPr>
        </p:nvSpPr>
        <p:spPr/>
        <p:txBody>
          <a:bodyPr/>
          <a:lstStyle/>
          <a:p>
            <a:pPr algn="ctr"/>
            <a:r>
              <a:rPr lang="it-IT" dirty="0"/>
              <a:t>VALUTAZIONE</a:t>
            </a:r>
          </a:p>
        </p:txBody>
      </p:sp>
      <p:sp>
        <p:nvSpPr>
          <p:cNvPr id="3" name="Segnaposto contenuto 2">
            <a:extLst>
              <a:ext uri="{FF2B5EF4-FFF2-40B4-BE49-F238E27FC236}">
                <a16:creationId xmlns:a16="http://schemas.microsoft.com/office/drawing/2014/main" xmlns="" id="{BADBCED5-D8B0-4D67-ACBD-9F51CC94996A}"/>
              </a:ext>
            </a:extLst>
          </p:cNvPr>
          <p:cNvSpPr>
            <a:spLocks noGrp="1"/>
          </p:cNvSpPr>
          <p:nvPr>
            <p:ph idx="1"/>
          </p:nvPr>
        </p:nvSpPr>
        <p:spPr/>
        <p:txBody>
          <a:bodyPr/>
          <a:lstStyle/>
          <a:p>
            <a:pPr marL="0" indent="0" algn="just">
              <a:buNone/>
            </a:pPr>
            <a:endParaRPr lang="it-IT" dirty="0"/>
          </a:p>
          <a:p>
            <a:pPr marL="0" indent="0" algn="just">
              <a:buNone/>
            </a:pPr>
            <a:r>
              <a:rPr lang="it-IT" dirty="0"/>
              <a:t>Si sono predisposti dei questionari di gradimento, le cui risposte sono state estremamente positive con rimandi specifici sull’utilità di dare continuità all’esperienza. Si auspica la continuazione del progetto valutando la possibilità di effettuare momenti di incontro gruppali di formazione, confronto e intervento sulle strategie di comunicazione e motivazione per docenti. </a:t>
            </a:r>
          </a:p>
          <a:p>
            <a:pPr algn="just"/>
            <a:endParaRPr lang="it-IT" dirty="0"/>
          </a:p>
          <a:p>
            <a:endParaRPr lang="it-IT" dirty="0"/>
          </a:p>
        </p:txBody>
      </p:sp>
    </p:spTree>
    <p:extLst>
      <p:ext uri="{BB962C8B-B14F-4D97-AF65-F5344CB8AC3E}">
        <p14:creationId xmlns:p14="http://schemas.microsoft.com/office/powerpoint/2010/main" xmlns="" val="4032680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7C67459-D3E2-4E68-98ED-1C5A245B4AA4}"/>
              </a:ext>
            </a:extLst>
          </p:cNvPr>
          <p:cNvSpPr>
            <a:spLocks noGrp="1"/>
          </p:cNvSpPr>
          <p:nvPr>
            <p:ph type="title"/>
          </p:nvPr>
        </p:nvSpPr>
        <p:spPr/>
        <p:txBody>
          <a:bodyPr/>
          <a:lstStyle/>
          <a:p>
            <a:pPr algn="ctr"/>
            <a:r>
              <a:rPr lang="it-IT" b="1" dirty="0"/>
              <a:t>CRITICITA’ </a:t>
            </a:r>
          </a:p>
        </p:txBody>
      </p:sp>
      <p:sp>
        <p:nvSpPr>
          <p:cNvPr id="3" name="Segnaposto contenuto 2">
            <a:extLst>
              <a:ext uri="{FF2B5EF4-FFF2-40B4-BE49-F238E27FC236}">
                <a16:creationId xmlns:a16="http://schemas.microsoft.com/office/drawing/2014/main" xmlns="" id="{6CC12264-6E82-44DA-BF21-D237CC4E96BA}"/>
              </a:ext>
            </a:extLst>
          </p:cNvPr>
          <p:cNvSpPr>
            <a:spLocks noGrp="1"/>
          </p:cNvSpPr>
          <p:nvPr>
            <p:ph idx="1"/>
          </p:nvPr>
        </p:nvSpPr>
        <p:spPr/>
        <p:txBody>
          <a:bodyPr>
            <a:normAutofit/>
          </a:bodyPr>
          <a:lstStyle/>
          <a:p>
            <a:pPr marL="0" indent="0" algn="just" fontAlgn="base">
              <a:buNone/>
            </a:pPr>
            <a:endParaRPr lang="it-IT" dirty="0"/>
          </a:p>
          <a:p>
            <a:pPr marL="0" indent="0" algn="just" fontAlgn="base">
              <a:buNone/>
            </a:pPr>
            <a:r>
              <a:rPr lang="it-IT" sz="2000" dirty="0"/>
              <a:t>L’erogazione del servizio avviene se vengo contattata tramite mail istituzionale  dai genitori o dai docenti. Nel caso siano gli stessi ad essere interessati fissiamo l’appuntamento altrimenti i genitori devono autorizzare l’incontro per il proprio figlio/a. </a:t>
            </a:r>
          </a:p>
          <a:p>
            <a:pPr marL="0" indent="0" algn="just" fontAlgn="base">
              <a:buNone/>
            </a:pPr>
            <a:endParaRPr lang="it-IT" sz="2000" dirty="0"/>
          </a:p>
          <a:p>
            <a:pPr marL="0" indent="0" algn="just" fontAlgn="base">
              <a:buNone/>
            </a:pPr>
            <a:r>
              <a:rPr lang="it-IT" sz="2000" dirty="0"/>
              <a:t>Purtroppo non è chiara questa modalità quindi l’attività sarà pubblicizzata al meglio a inizio anno ai ragazzi e sarà spiegata tramite circolare ai docenti e ai genitori.</a:t>
            </a:r>
          </a:p>
          <a:p>
            <a:pPr marL="0" indent="0" algn="just" fontAlgn="base">
              <a:buNone/>
            </a:pPr>
            <a:endParaRPr lang="it-IT" dirty="0"/>
          </a:p>
        </p:txBody>
      </p:sp>
    </p:spTree>
    <p:extLst>
      <p:ext uri="{BB962C8B-B14F-4D97-AF65-F5344CB8AC3E}">
        <p14:creationId xmlns:p14="http://schemas.microsoft.com/office/powerpoint/2010/main" xmlns="" val="3523849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2A6E03E-7576-457F-91D9-F5468C6FC3D9}"/>
              </a:ext>
            </a:extLst>
          </p:cNvPr>
          <p:cNvSpPr>
            <a:spLocks noGrp="1"/>
          </p:cNvSpPr>
          <p:nvPr>
            <p:ph type="title"/>
          </p:nvPr>
        </p:nvSpPr>
        <p:spPr/>
        <p:txBody>
          <a:bodyPr/>
          <a:lstStyle/>
          <a:p>
            <a:pPr algn="ctr"/>
            <a:r>
              <a:rPr lang="it-IT" b="1" dirty="0"/>
              <a:t>PUNTI FORTI</a:t>
            </a:r>
          </a:p>
        </p:txBody>
      </p:sp>
      <p:sp>
        <p:nvSpPr>
          <p:cNvPr id="3" name="Segnaposto contenuto 2">
            <a:extLst>
              <a:ext uri="{FF2B5EF4-FFF2-40B4-BE49-F238E27FC236}">
                <a16:creationId xmlns:a16="http://schemas.microsoft.com/office/drawing/2014/main" xmlns="" id="{13281046-13EC-4E28-A619-8817AC8BE55B}"/>
              </a:ext>
            </a:extLst>
          </p:cNvPr>
          <p:cNvSpPr>
            <a:spLocks noGrp="1"/>
          </p:cNvSpPr>
          <p:nvPr>
            <p:ph idx="1"/>
          </p:nvPr>
        </p:nvSpPr>
        <p:spPr/>
        <p:txBody>
          <a:bodyPr/>
          <a:lstStyle/>
          <a:p>
            <a:pPr marL="0" indent="0">
              <a:buNone/>
            </a:pPr>
            <a:endParaRPr lang="it-IT" dirty="0"/>
          </a:p>
          <a:p>
            <a:pPr marL="0" indent="0">
              <a:buNone/>
            </a:pPr>
            <a:endParaRPr lang="it-IT" dirty="0"/>
          </a:p>
          <a:p>
            <a:pPr marL="0" indent="0">
              <a:buNone/>
            </a:pPr>
            <a:r>
              <a:rPr lang="it-IT" sz="2000" dirty="0"/>
              <a:t>La presenza della Psicologa, insegnante anche della scuola ha offerto a docenti, genitori e ragazzi una preziosa occasione di riflessione sul proprio ruolo e di rigenerazione della motivazione a trovare strategie di </a:t>
            </a:r>
            <a:r>
              <a:rPr lang="it-IT" sz="2000" dirty="0" err="1"/>
              <a:t>coping</a:t>
            </a:r>
            <a:r>
              <a:rPr lang="it-IT" sz="2000" dirty="0"/>
              <a:t> efficaci per affrontare l’inevitabile stress della vita scolastica.</a:t>
            </a:r>
          </a:p>
        </p:txBody>
      </p:sp>
    </p:spTree>
    <p:extLst>
      <p:ext uri="{BB962C8B-B14F-4D97-AF65-F5344CB8AC3E}">
        <p14:creationId xmlns:p14="http://schemas.microsoft.com/office/powerpoint/2010/main" xmlns="" val="2346839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A660904-2164-4005-A1F4-48997243FE36}"/>
              </a:ext>
            </a:extLst>
          </p:cNvPr>
          <p:cNvSpPr>
            <a:spLocks noGrp="1"/>
          </p:cNvSpPr>
          <p:nvPr>
            <p:ph type="title"/>
          </p:nvPr>
        </p:nvSpPr>
        <p:spPr/>
        <p:txBody>
          <a:bodyPr/>
          <a:lstStyle/>
          <a:p>
            <a:pPr algn="ctr"/>
            <a:r>
              <a:rPr lang="it-IT" b="1" dirty="0"/>
              <a:t>SPORTELLO D’ASCOLTO E PAI</a:t>
            </a:r>
          </a:p>
        </p:txBody>
      </p:sp>
      <p:sp>
        <p:nvSpPr>
          <p:cNvPr id="3" name="Segnaposto contenuto 2">
            <a:extLst>
              <a:ext uri="{FF2B5EF4-FFF2-40B4-BE49-F238E27FC236}">
                <a16:creationId xmlns:a16="http://schemas.microsoft.com/office/drawing/2014/main" xmlns="" id="{F427C3F9-27BD-4A60-9065-1508DEEEFD1A}"/>
              </a:ext>
            </a:extLst>
          </p:cNvPr>
          <p:cNvSpPr>
            <a:spLocks noGrp="1"/>
          </p:cNvSpPr>
          <p:nvPr>
            <p:ph idx="1"/>
          </p:nvPr>
        </p:nvSpPr>
        <p:spPr/>
        <p:txBody>
          <a:bodyPr/>
          <a:lstStyle/>
          <a:p>
            <a:pPr marL="0" indent="0" algn="just" fontAlgn="base">
              <a:buNone/>
            </a:pPr>
            <a:endParaRPr lang="it-IT" dirty="0"/>
          </a:p>
          <a:p>
            <a:pPr marL="0" indent="0" algn="just" fontAlgn="base">
              <a:buNone/>
            </a:pPr>
            <a:r>
              <a:rPr lang="it-IT" sz="2400" dirty="0"/>
              <a:t>Lo Sportello d’ascolto rappresenta una risorsa atta a facilitare la relazione tra scuola e famiglia. La scuola deve, infatti, creare un clima relazionale positivo e propositivo con tutte le famiglie, soprattutto con le famiglie in cui è presente la disabilità. </a:t>
            </a:r>
          </a:p>
          <a:p>
            <a:pPr marL="0" indent="0" fontAlgn="base">
              <a:buNone/>
            </a:pPr>
            <a:endParaRPr lang="it-IT" dirty="0"/>
          </a:p>
          <a:p>
            <a:pPr fontAlgn="base"/>
            <a:endParaRPr lang="it-IT" dirty="0"/>
          </a:p>
          <a:p>
            <a:endParaRPr lang="it-IT" dirty="0"/>
          </a:p>
        </p:txBody>
      </p:sp>
    </p:spTree>
    <p:extLst>
      <p:ext uri="{BB962C8B-B14F-4D97-AF65-F5344CB8AC3E}">
        <p14:creationId xmlns:p14="http://schemas.microsoft.com/office/powerpoint/2010/main" xmlns="" val="664580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5B834D3-0EE6-4044-A46B-6E1F3B2630E4}"/>
              </a:ext>
            </a:extLst>
          </p:cNvPr>
          <p:cNvSpPr>
            <a:spLocks noGrp="1"/>
          </p:cNvSpPr>
          <p:nvPr>
            <p:ph type="title"/>
          </p:nvPr>
        </p:nvSpPr>
        <p:spPr/>
        <p:txBody>
          <a:bodyPr/>
          <a:lstStyle/>
          <a:p>
            <a:pPr algn="ctr"/>
            <a:r>
              <a:rPr lang="it-IT" b="1" dirty="0"/>
              <a:t>DIALOGO EDUCATIVO</a:t>
            </a:r>
          </a:p>
        </p:txBody>
      </p:sp>
      <p:sp>
        <p:nvSpPr>
          <p:cNvPr id="3" name="Segnaposto contenuto 2">
            <a:extLst>
              <a:ext uri="{FF2B5EF4-FFF2-40B4-BE49-F238E27FC236}">
                <a16:creationId xmlns:a16="http://schemas.microsoft.com/office/drawing/2014/main" xmlns="" id="{DB763002-7097-4EAD-9F28-E014DC0FE160}"/>
              </a:ext>
            </a:extLst>
          </p:cNvPr>
          <p:cNvSpPr>
            <a:spLocks noGrp="1"/>
          </p:cNvSpPr>
          <p:nvPr>
            <p:ph idx="1"/>
          </p:nvPr>
        </p:nvSpPr>
        <p:spPr/>
        <p:txBody>
          <a:bodyPr/>
          <a:lstStyle/>
          <a:p>
            <a:pPr marL="0" indent="0">
              <a:buNone/>
            </a:pPr>
            <a:endParaRPr lang="it-IT" dirty="0"/>
          </a:p>
          <a:p>
            <a:pPr marL="0" indent="0">
              <a:buNone/>
            </a:pPr>
            <a:endParaRPr lang="it-IT" sz="2400" dirty="0"/>
          </a:p>
          <a:p>
            <a:pPr marL="0" indent="0" algn="just">
              <a:buNone/>
            </a:pPr>
            <a:r>
              <a:rPr lang="it-IT" sz="2400" dirty="0"/>
              <a:t>La scuola si impegna, pertanto, ad instaurare un </a:t>
            </a:r>
            <a:r>
              <a:rPr lang="it-IT" sz="2400" b="1" dirty="0"/>
              <a:t>dialogo educativo</a:t>
            </a:r>
            <a:r>
              <a:rPr lang="it-IT" sz="2400" dirty="0"/>
              <a:t> costruttivo basato sull’ascolto, sul confronto e sulla collaborazione per affrontare e risolvere le questioni educative.</a:t>
            </a:r>
          </a:p>
          <a:p>
            <a:pPr marL="0" indent="0">
              <a:buNone/>
            </a:pPr>
            <a:endParaRPr lang="it-IT" dirty="0"/>
          </a:p>
        </p:txBody>
      </p:sp>
    </p:spTree>
    <p:extLst>
      <p:ext uri="{BB962C8B-B14F-4D97-AF65-F5344CB8AC3E}">
        <p14:creationId xmlns:p14="http://schemas.microsoft.com/office/powerpoint/2010/main" xmlns="" val="2086460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367EBAB-F240-43AC-84D5-1EC6403F6526}"/>
              </a:ext>
            </a:extLst>
          </p:cNvPr>
          <p:cNvSpPr>
            <a:spLocks noGrp="1"/>
          </p:cNvSpPr>
          <p:nvPr>
            <p:ph type="title"/>
          </p:nvPr>
        </p:nvSpPr>
        <p:spPr/>
        <p:txBody>
          <a:bodyPr>
            <a:noAutofit/>
          </a:bodyPr>
          <a:lstStyle/>
          <a:p>
            <a:pPr algn="ctr"/>
            <a:r>
              <a:rPr lang="it-IT" sz="2800" b="1" dirty="0"/>
              <a:t>L’Istituto Comprensivo “Pablo Neruda” ha previsto anche per l’A.S. 2021/2022 l’attivazione dello </a:t>
            </a:r>
          </a:p>
        </p:txBody>
      </p:sp>
      <p:sp>
        <p:nvSpPr>
          <p:cNvPr id="3" name="Segnaposto contenuto 2">
            <a:extLst>
              <a:ext uri="{FF2B5EF4-FFF2-40B4-BE49-F238E27FC236}">
                <a16:creationId xmlns:a16="http://schemas.microsoft.com/office/drawing/2014/main" xmlns="" id="{2E1E1B41-63B2-4364-9A73-3CB14EBF1023}"/>
              </a:ext>
            </a:extLst>
          </p:cNvPr>
          <p:cNvSpPr>
            <a:spLocks noGrp="1"/>
          </p:cNvSpPr>
          <p:nvPr>
            <p:ph idx="1"/>
          </p:nvPr>
        </p:nvSpPr>
        <p:spPr/>
        <p:txBody>
          <a:bodyPr>
            <a:normAutofit/>
          </a:bodyPr>
          <a:lstStyle/>
          <a:p>
            <a:endParaRPr lang="it-IT" dirty="0"/>
          </a:p>
        </p:txBody>
      </p:sp>
      <p:sp>
        <p:nvSpPr>
          <p:cNvPr id="5" name="Rettangolo 4">
            <a:extLst>
              <a:ext uri="{FF2B5EF4-FFF2-40B4-BE49-F238E27FC236}">
                <a16:creationId xmlns:a16="http://schemas.microsoft.com/office/drawing/2014/main" xmlns="" id="{86BCA394-74F4-4718-401A-C021BD9780E5}"/>
              </a:ext>
            </a:extLst>
          </p:cNvPr>
          <p:cNvSpPr/>
          <p:nvPr/>
        </p:nvSpPr>
        <p:spPr>
          <a:xfrm>
            <a:off x="3766999" y="2915476"/>
            <a:ext cx="6559826" cy="1736035"/>
          </a:xfrm>
          <a:prstGeom prst="rect">
            <a:avLst/>
          </a:prstGeom>
          <a:noFill/>
        </p:spPr>
        <p:txBody>
          <a:bodyPr wrap="none" lIns="91440" tIns="45720" rIns="91440" bIns="45720">
            <a:prstTxWarp prst="textChevron">
              <a:avLst/>
            </a:prstTxWarp>
            <a:spAutoFit/>
          </a:bodyPr>
          <a:lstStyle/>
          <a:p>
            <a:pPr algn="ctr"/>
            <a:r>
              <a:rPr lang="it-IT"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Sportello d’ascolto</a:t>
            </a:r>
          </a:p>
        </p:txBody>
      </p:sp>
    </p:spTree>
    <p:extLst>
      <p:ext uri="{BB962C8B-B14F-4D97-AF65-F5344CB8AC3E}">
        <p14:creationId xmlns:p14="http://schemas.microsoft.com/office/powerpoint/2010/main" xmlns="" val="1411992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BAB00A9-D86F-4908-AB0B-455BDBFB716F}"/>
              </a:ext>
            </a:extLst>
          </p:cNvPr>
          <p:cNvSpPr>
            <a:spLocks noGrp="1"/>
          </p:cNvSpPr>
          <p:nvPr>
            <p:ph type="title"/>
          </p:nvPr>
        </p:nvSpPr>
        <p:spPr/>
        <p:txBody>
          <a:bodyPr/>
          <a:lstStyle/>
          <a:p>
            <a:pPr algn="ctr"/>
            <a:r>
              <a:rPr lang="it-IT" b="1" dirty="0"/>
              <a:t>LA FAMIGLIA</a:t>
            </a:r>
          </a:p>
        </p:txBody>
      </p:sp>
      <p:sp>
        <p:nvSpPr>
          <p:cNvPr id="3" name="Segnaposto contenuto 2">
            <a:extLst>
              <a:ext uri="{FF2B5EF4-FFF2-40B4-BE49-F238E27FC236}">
                <a16:creationId xmlns:a16="http://schemas.microsoft.com/office/drawing/2014/main" xmlns="" id="{F3BB4478-309A-4298-B127-9AEEDE651A8B}"/>
              </a:ext>
            </a:extLst>
          </p:cNvPr>
          <p:cNvSpPr>
            <a:spLocks noGrp="1"/>
          </p:cNvSpPr>
          <p:nvPr>
            <p:ph idx="1"/>
          </p:nvPr>
        </p:nvSpPr>
        <p:spPr/>
        <p:txBody>
          <a:bodyPr/>
          <a:lstStyle/>
          <a:p>
            <a:pPr marL="0" indent="0" algn="just" fontAlgn="base">
              <a:buNone/>
            </a:pPr>
            <a:r>
              <a:rPr lang="it-IT" dirty="0"/>
              <a:t>La famiglia deve essere coinvolta per la realizzazione di interventi inclusivi attraverso:</a:t>
            </a:r>
          </a:p>
          <a:p>
            <a:pPr lvl="0" algn="just" fontAlgn="base"/>
            <a:r>
              <a:rPr lang="it-IT" dirty="0"/>
              <a:t>La condivisione delle scelte effettuate</a:t>
            </a:r>
          </a:p>
          <a:p>
            <a:pPr lvl="0" algn="just" fontAlgn="base"/>
            <a:r>
              <a:rPr lang="it-IT" dirty="0"/>
              <a:t>L’organizzazione di incontri per monitorare i processi e individuare azioni di miglioramento</a:t>
            </a:r>
          </a:p>
          <a:p>
            <a:pPr marL="0" indent="0" algn="just">
              <a:buNone/>
            </a:pPr>
            <a:endParaRPr lang="it-IT" dirty="0"/>
          </a:p>
        </p:txBody>
      </p:sp>
    </p:spTree>
    <p:extLst>
      <p:ext uri="{BB962C8B-B14F-4D97-AF65-F5344CB8AC3E}">
        <p14:creationId xmlns:p14="http://schemas.microsoft.com/office/powerpoint/2010/main" xmlns="" val="1019581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1B038A6-1353-4A1E-AFDB-A29FECAAEA1E}"/>
              </a:ext>
            </a:extLst>
          </p:cNvPr>
          <p:cNvSpPr>
            <a:spLocks noGrp="1"/>
          </p:cNvSpPr>
          <p:nvPr>
            <p:ph type="title"/>
          </p:nvPr>
        </p:nvSpPr>
        <p:spPr/>
        <p:txBody>
          <a:bodyPr/>
          <a:lstStyle/>
          <a:p>
            <a:pPr algn="ctr"/>
            <a:r>
              <a:rPr lang="it-IT" b="1" dirty="0"/>
              <a:t>PATTO DI ALLEANZA</a:t>
            </a:r>
          </a:p>
        </p:txBody>
      </p:sp>
      <p:sp>
        <p:nvSpPr>
          <p:cNvPr id="3" name="Segnaposto contenuto 2">
            <a:extLst>
              <a:ext uri="{FF2B5EF4-FFF2-40B4-BE49-F238E27FC236}">
                <a16:creationId xmlns:a16="http://schemas.microsoft.com/office/drawing/2014/main" xmlns="" id="{747499E4-6913-4C99-ABF8-D2A935D70E70}"/>
              </a:ext>
            </a:extLst>
          </p:cNvPr>
          <p:cNvSpPr>
            <a:spLocks noGrp="1"/>
          </p:cNvSpPr>
          <p:nvPr>
            <p:ph idx="1"/>
          </p:nvPr>
        </p:nvSpPr>
        <p:spPr/>
        <p:txBody>
          <a:bodyPr/>
          <a:lstStyle/>
          <a:p>
            <a:endParaRPr lang="it-IT" b="1" dirty="0"/>
          </a:p>
          <a:p>
            <a:pPr marL="0" indent="0" algn="just">
              <a:buNone/>
            </a:pPr>
            <a:r>
              <a:rPr lang="it-IT" b="1" dirty="0">
                <a:solidFill>
                  <a:srgbClr val="FF0000"/>
                </a:solidFill>
              </a:rPr>
              <a:t>È importante promuovere una rete di collaborazione scuola – famiglia che implichi necessariamente una relazione di fiducia, al fine di operare sinergicamente per la realizzazione di un Patto di alleanza che definisca bene i ruoli delle parti coinvolte e che faciliti l’azione di supporto necessaria al raggiungimento del benessere e alla conseguente inclusione del bambino. </a:t>
            </a:r>
            <a:endParaRPr lang="it-IT" dirty="0">
              <a:solidFill>
                <a:srgbClr val="FF0000"/>
              </a:solidFill>
            </a:endParaRPr>
          </a:p>
          <a:p>
            <a:endParaRPr lang="it-IT" dirty="0"/>
          </a:p>
        </p:txBody>
      </p:sp>
    </p:spTree>
    <p:extLst>
      <p:ext uri="{BB962C8B-B14F-4D97-AF65-F5344CB8AC3E}">
        <p14:creationId xmlns:p14="http://schemas.microsoft.com/office/powerpoint/2010/main" xmlns="" val="766786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ECA1F4C-9B4F-4B38-9CE5-6562C4C4DFF0}"/>
              </a:ext>
            </a:extLst>
          </p:cNvPr>
          <p:cNvSpPr>
            <a:spLocks noGrp="1"/>
          </p:cNvSpPr>
          <p:nvPr>
            <p:ph type="title"/>
          </p:nvPr>
        </p:nvSpPr>
        <p:spPr/>
        <p:txBody>
          <a:bodyPr>
            <a:normAutofit fontScale="90000"/>
          </a:bodyPr>
          <a:lstStyle/>
          <a:p>
            <a:r>
              <a:rPr lang="it-IT" b="1" dirty="0"/>
              <a:t/>
            </a:r>
            <a:br>
              <a:rPr lang="it-IT" b="1" dirty="0"/>
            </a:br>
            <a:r>
              <a:rPr lang="it-IT" b="1" dirty="0"/>
              <a:t>SPORTELLO E PASSAGGIO AGLI ORDINI DI SCUOLA</a:t>
            </a:r>
            <a:r>
              <a:rPr lang="it-IT" dirty="0"/>
              <a:t/>
            </a:r>
            <a:br>
              <a:rPr lang="it-IT" dirty="0"/>
            </a:br>
            <a:endParaRPr lang="it-IT" dirty="0"/>
          </a:p>
        </p:txBody>
      </p:sp>
      <p:sp>
        <p:nvSpPr>
          <p:cNvPr id="3" name="Segnaposto contenuto 2">
            <a:extLst>
              <a:ext uri="{FF2B5EF4-FFF2-40B4-BE49-F238E27FC236}">
                <a16:creationId xmlns:a16="http://schemas.microsoft.com/office/drawing/2014/main" xmlns="" id="{1726BC40-2E77-44B1-869C-A3D422376ADF}"/>
              </a:ext>
            </a:extLst>
          </p:cNvPr>
          <p:cNvSpPr>
            <a:spLocks noGrp="1"/>
          </p:cNvSpPr>
          <p:nvPr>
            <p:ph idx="1"/>
          </p:nvPr>
        </p:nvSpPr>
        <p:spPr/>
        <p:txBody>
          <a:bodyPr/>
          <a:lstStyle/>
          <a:p>
            <a:pPr marL="0" indent="0" algn="just" fontAlgn="base">
              <a:buNone/>
            </a:pPr>
            <a:endParaRPr lang="it-IT" dirty="0"/>
          </a:p>
          <a:p>
            <a:pPr marL="0" indent="0" algn="just" fontAlgn="base">
              <a:buNone/>
            </a:pPr>
            <a:r>
              <a:rPr lang="it-IT" sz="2400" dirty="0"/>
              <a:t>Lo Sportello, inoltre, può dedicare una particolare attenzione alle fasi di transizione che scandiscono l’ingresso nel sistema scolastico e la continuità tra diversi ordini di scuola, in special modo quando sono presenti la disabilità e i Bisogni Educativi Speciali.</a:t>
            </a:r>
          </a:p>
          <a:p>
            <a:pPr marL="0" indent="0" algn="just">
              <a:buNone/>
            </a:pPr>
            <a:endParaRPr lang="it-IT" dirty="0"/>
          </a:p>
          <a:p>
            <a:endParaRPr lang="it-IT" dirty="0"/>
          </a:p>
        </p:txBody>
      </p:sp>
    </p:spTree>
    <p:extLst>
      <p:ext uri="{BB962C8B-B14F-4D97-AF65-F5344CB8AC3E}">
        <p14:creationId xmlns:p14="http://schemas.microsoft.com/office/powerpoint/2010/main" xmlns="" val="567891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7A00F6D5-9FCE-7F94-1078-5F7E27B52AE8}"/>
              </a:ext>
            </a:extLst>
          </p:cNvPr>
          <p:cNvSpPr txBox="1"/>
          <p:nvPr/>
        </p:nvSpPr>
        <p:spPr>
          <a:xfrm>
            <a:off x="1026381" y="1253150"/>
            <a:ext cx="4280452" cy="2862322"/>
          </a:xfrm>
          <a:prstGeom prst="rect">
            <a:avLst/>
          </a:prstGeom>
          <a:noFill/>
        </p:spPr>
        <p:txBody>
          <a:bodyPr wrap="square" rtlCol="0">
            <a:spAutoFit/>
          </a:bodyPr>
          <a:lstStyle/>
          <a:p>
            <a:pPr algn="just"/>
            <a:r>
              <a:rPr lang="it-IT" sz="2000" dirty="0"/>
              <a:t>Ha rappresentato uno spazio per l'ascolto attivo rivolto agli insegnanti, ai genitori e ai ragazzi della Scuola Secondaria per agevolare la capacità di definire ed elaborare un problema nel </a:t>
            </a:r>
            <a:r>
              <a:rPr lang="it-IT" sz="2000" b="1" dirty="0"/>
              <a:t>qui ed ora, </a:t>
            </a:r>
            <a:r>
              <a:rPr lang="it-IT" sz="2000" dirty="0"/>
              <a:t>attraverso un percorso di counseling strutturato in più incontri</a:t>
            </a:r>
          </a:p>
        </p:txBody>
      </p:sp>
      <p:sp>
        <p:nvSpPr>
          <p:cNvPr id="4" name="CasellaDiTesto 3">
            <a:extLst>
              <a:ext uri="{FF2B5EF4-FFF2-40B4-BE49-F238E27FC236}">
                <a16:creationId xmlns:a16="http://schemas.microsoft.com/office/drawing/2014/main" xmlns="" id="{67C2AECC-B3FF-0BD2-B597-2E2B0A5E7D46}"/>
              </a:ext>
            </a:extLst>
          </p:cNvPr>
          <p:cNvSpPr txBox="1"/>
          <p:nvPr/>
        </p:nvSpPr>
        <p:spPr>
          <a:xfrm flipH="1">
            <a:off x="5038807" y="4635354"/>
            <a:ext cx="2114386" cy="1938992"/>
          </a:xfrm>
          <a:prstGeom prst="rect">
            <a:avLst/>
          </a:prstGeom>
          <a:noFill/>
        </p:spPr>
        <p:txBody>
          <a:bodyPr wrap="square" rtlCol="0">
            <a:spAutoFit/>
          </a:bodyPr>
          <a:lstStyle/>
          <a:p>
            <a:pPr algn="just"/>
            <a:r>
              <a:rPr lang="it-IT" sz="2000" dirty="0"/>
              <a:t> Aiuta a capire, a scegliere, a decidere </a:t>
            </a:r>
            <a:r>
              <a:rPr lang="it-IT" sz="2000" b="1" dirty="0"/>
              <a:t>che cosa</a:t>
            </a:r>
            <a:r>
              <a:rPr lang="it-IT" sz="2000" dirty="0"/>
              <a:t> fare, </a:t>
            </a:r>
            <a:r>
              <a:rPr lang="it-IT" sz="2000" b="1" dirty="0"/>
              <a:t>come</a:t>
            </a:r>
            <a:r>
              <a:rPr lang="it-IT" sz="2000" dirty="0"/>
              <a:t> e </a:t>
            </a:r>
            <a:r>
              <a:rPr lang="it-IT" sz="2000" b="1" dirty="0"/>
              <a:t>quando</a:t>
            </a:r>
            <a:r>
              <a:rPr lang="it-IT" sz="2000" dirty="0"/>
              <a:t> fare</a:t>
            </a:r>
          </a:p>
        </p:txBody>
      </p:sp>
      <p:sp>
        <p:nvSpPr>
          <p:cNvPr id="6" name="CasellaDiTesto 5">
            <a:extLst>
              <a:ext uri="{FF2B5EF4-FFF2-40B4-BE49-F238E27FC236}">
                <a16:creationId xmlns:a16="http://schemas.microsoft.com/office/drawing/2014/main" xmlns="" id="{66E03371-DF10-60AD-884A-D7F445210C81}"/>
              </a:ext>
            </a:extLst>
          </p:cNvPr>
          <p:cNvSpPr txBox="1"/>
          <p:nvPr/>
        </p:nvSpPr>
        <p:spPr>
          <a:xfrm rot="10800000" flipV="1">
            <a:off x="8170627" y="1253151"/>
            <a:ext cx="3154018" cy="3477875"/>
          </a:xfrm>
          <a:prstGeom prst="rect">
            <a:avLst/>
          </a:prstGeom>
          <a:noFill/>
        </p:spPr>
        <p:txBody>
          <a:bodyPr wrap="square" rtlCol="0">
            <a:spAutoFit/>
          </a:bodyPr>
          <a:lstStyle/>
          <a:p>
            <a:pPr marL="0" indent="0" algn="just">
              <a:buNone/>
            </a:pPr>
            <a:r>
              <a:rPr lang="it-IT" sz="2000" dirty="0"/>
              <a:t>La tecnica favorisce la conoscenza delle proprie potenzialità, ha funzione di supporto per superare momenti di difficoltà, incertezza, paura e si basa su una relazione collaborativa che ascolta e orienta l'analisi dei bisogni espressi.</a:t>
            </a:r>
          </a:p>
        </p:txBody>
      </p:sp>
      <p:sp>
        <p:nvSpPr>
          <p:cNvPr id="8" name="Freccia curva 7">
            <a:extLst>
              <a:ext uri="{FF2B5EF4-FFF2-40B4-BE49-F238E27FC236}">
                <a16:creationId xmlns:a16="http://schemas.microsoft.com/office/drawing/2014/main" xmlns="" id="{1A8F9C9E-8D85-85BA-DFE9-84B4F581AB30}"/>
              </a:ext>
            </a:extLst>
          </p:cNvPr>
          <p:cNvSpPr/>
          <p:nvPr/>
        </p:nvSpPr>
        <p:spPr>
          <a:xfrm flipH="1" flipV="1">
            <a:off x="8766974" y="5062331"/>
            <a:ext cx="1225163" cy="848138"/>
          </a:xfrm>
          <a:prstGeom prst="bentArrow">
            <a:avLst>
              <a:gd name="adj1" fmla="val 25000"/>
              <a:gd name="adj2" fmla="val 17187"/>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9" name="Freccia a destra 8">
            <a:extLst>
              <a:ext uri="{FF2B5EF4-FFF2-40B4-BE49-F238E27FC236}">
                <a16:creationId xmlns:a16="http://schemas.microsoft.com/office/drawing/2014/main" xmlns="" id="{93ABE602-F295-E444-1793-69A605275BEA}"/>
              </a:ext>
            </a:extLst>
          </p:cNvPr>
          <p:cNvSpPr/>
          <p:nvPr/>
        </p:nvSpPr>
        <p:spPr>
          <a:xfrm>
            <a:off x="6215269" y="2252947"/>
            <a:ext cx="887896" cy="4432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2208388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B83465A-AC70-4075-8293-AAFEE1E9FE6D}"/>
              </a:ext>
            </a:extLst>
          </p:cNvPr>
          <p:cNvSpPr>
            <a:spLocks noGrp="1"/>
          </p:cNvSpPr>
          <p:nvPr>
            <p:ph type="title"/>
          </p:nvPr>
        </p:nvSpPr>
        <p:spPr/>
        <p:txBody>
          <a:bodyPr/>
          <a:lstStyle/>
          <a:p>
            <a:r>
              <a:rPr lang="it-IT" dirty="0"/>
              <a:t>FUNZIONE DI ASCOLTO</a:t>
            </a:r>
          </a:p>
        </p:txBody>
      </p:sp>
      <p:sp>
        <p:nvSpPr>
          <p:cNvPr id="3" name="Segnaposto contenuto 2">
            <a:extLst>
              <a:ext uri="{FF2B5EF4-FFF2-40B4-BE49-F238E27FC236}">
                <a16:creationId xmlns:a16="http://schemas.microsoft.com/office/drawing/2014/main" xmlns="" id="{60DB6BC5-1F89-4BDD-996C-E2883E859525}"/>
              </a:ext>
            </a:extLst>
          </p:cNvPr>
          <p:cNvSpPr>
            <a:spLocks noGrp="1"/>
          </p:cNvSpPr>
          <p:nvPr>
            <p:ph idx="1"/>
          </p:nvPr>
        </p:nvSpPr>
        <p:spPr>
          <a:xfrm>
            <a:off x="2589212" y="2133600"/>
            <a:ext cx="8915400" cy="2491409"/>
          </a:xfrm>
        </p:spPr>
        <p:txBody>
          <a:bodyPr>
            <a:normAutofit lnSpcReduction="10000"/>
          </a:bodyPr>
          <a:lstStyle/>
          <a:p>
            <a:pPr marL="0" indent="0" algn="just">
              <a:buNone/>
            </a:pPr>
            <a:endParaRPr lang="it-IT" dirty="0"/>
          </a:p>
          <a:p>
            <a:pPr marL="0" indent="0" algn="just">
              <a:buNone/>
            </a:pPr>
            <a:r>
              <a:rPr lang="it-IT" sz="2400" dirty="0"/>
              <a:t>Tale progetto ha svolto principalmente la </a:t>
            </a:r>
            <a:r>
              <a:rPr lang="it-IT" sz="2400" b="1" dirty="0"/>
              <a:t>funzione d’ascolto</a:t>
            </a:r>
            <a:r>
              <a:rPr lang="it-IT" sz="2400" dirty="0"/>
              <a:t>, informazione e consulenza, in questo modo le problematiche generali e specifiche portate dai GENITORI e dagli INSEGNANTI sono state esaminate per "inquadrare” la situazione dello studente, per fornire informazioni e per impostarne la gestione. </a:t>
            </a:r>
          </a:p>
          <a:p>
            <a:endParaRPr lang="it-IT" dirty="0"/>
          </a:p>
        </p:txBody>
      </p:sp>
    </p:spTree>
    <p:extLst>
      <p:ext uri="{BB962C8B-B14F-4D97-AF65-F5344CB8AC3E}">
        <p14:creationId xmlns:p14="http://schemas.microsoft.com/office/powerpoint/2010/main" xmlns="" val="1524714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A9FF0E3-6E76-41EA-AED0-65BFA5245D6E}"/>
              </a:ext>
            </a:extLst>
          </p:cNvPr>
          <p:cNvSpPr>
            <a:spLocks noGrp="1"/>
          </p:cNvSpPr>
          <p:nvPr>
            <p:ph type="title"/>
          </p:nvPr>
        </p:nvSpPr>
        <p:spPr/>
        <p:txBody>
          <a:bodyPr/>
          <a:lstStyle/>
          <a:p>
            <a:r>
              <a:rPr lang="it-IT" dirty="0"/>
              <a:t>PUNTO DI RIFERIMENTO</a:t>
            </a:r>
          </a:p>
        </p:txBody>
      </p:sp>
      <p:sp>
        <p:nvSpPr>
          <p:cNvPr id="3" name="Segnaposto contenuto 2">
            <a:extLst>
              <a:ext uri="{FF2B5EF4-FFF2-40B4-BE49-F238E27FC236}">
                <a16:creationId xmlns:a16="http://schemas.microsoft.com/office/drawing/2014/main" xmlns="" id="{B141BB63-AC45-471C-A759-C3B583697D47}"/>
              </a:ext>
            </a:extLst>
          </p:cNvPr>
          <p:cNvSpPr>
            <a:spLocks noGrp="1"/>
          </p:cNvSpPr>
          <p:nvPr>
            <p:ph idx="1"/>
          </p:nvPr>
        </p:nvSpPr>
        <p:spPr/>
        <p:txBody>
          <a:bodyPr>
            <a:normAutofit lnSpcReduction="10000"/>
          </a:bodyPr>
          <a:lstStyle/>
          <a:p>
            <a:pPr algn="just"/>
            <a:r>
              <a:rPr lang="it-IT" sz="2000" dirty="0"/>
              <a:t>I RAGAZZI e le RAGAZZE hanno affrontare e risolto problematiche inerenti la crescita, i rapporti con i compagni, le difficoltà nello studio e la conseguente ricerca di un metodo di lavoro efficace, l’insuccesso scolastico, ma anche uno spazio in cui parlare di situazioni di disagio e sofferenza. </a:t>
            </a:r>
          </a:p>
          <a:p>
            <a:pPr algn="just"/>
            <a:endParaRPr lang="it-IT" sz="2000" dirty="0"/>
          </a:p>
          <a:p>
            <a:pPr marL="0" indent="0" algn="just">
              <a:buNone/>
            </a:pPr>
            <a:endParaRPr lang="it-IT" sz="2000" dirty="0"/>
          </a:p>
          <a:p>
            <a:pPr algn="just"/>
            <a:r>
              <a:rPr lang="it-IT" sz="2000" u="sng" dirty="0"/>
              <a:t>Questa opportunità, è diventata un vero e proprio punto di riferimento che catalizza in modo sempre più consapevole i percorsi di crescita dei ragazzi, </a:t>
            </a:r>
            <a:r>
              <a:rPr lang="it-IT" sz="2000" dirty="0"/>
              <a:t>anche per questo i pregiudizi rispetto alla richiesta di aiuto si sono attenuati sempre più. </a:t>
            </a:r>
          </a:p>
          <a:p>
            <a:endParaRPr lang="it-IT" dirty="0"/>
          </a:p>
        </p:txBody>
      </p:sp>
    </p:spTree>
    <p:extLst>
      <p:ext uri="{BB962C8B-B14F-4D97-AF65-F5344CB8AC3E}">
        <p14:creationId xmlns:p14="http://schemas.microsoft.com/office/powerpoint/2010/main" xmlns="" val="17571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25E14CB-399B-48D6-9353-A8E80811A725}"/>
              </a:ext>
            </a:extLst>
          </p:cNvPr>
          <p:cNvSpPr>
            <a:spLocks noGrp="1"/>
          </p:cNvSpPr>
          <p:nvPr>
            <p:ph type="title"/>
          </p:nvPr>
        </p:nvSpPr>
        <p:spPr/>
        <p:txBody>
          <a:bodyPr/>
          <a:lstStyle/>
          <a:p>
            <a:r>
              <a:rPr lang="it-IT" dirty="0"/>
              <a:t>BAMBINI</a:t>
            </a:r>
          </a:p>
        </p:txBody>
      </p:sp>
      <p:sp>
        <p:nvSpPr>
          <p:cNvPr id="3" name="Segnaposto contenuto 2">
            <a:extLst>
              <a:ext uri="{FF2B5EF4-FFF2-40B4-BE49-F238E27FC236}">
                <a16:creationId xmlns:a16="http://schemas.microsoft.com/office/drawing/2014/main" xmlns="" id="{2C3AAC68-06B0-40CD-94DD-5122B469E01C}"/>
              </a:ext>
            </a:extLst>
          </p:cNvPr>
          <p:cNvSpPr>
            <a:spLocks noGrp="1"/>
          </p:cNvSpPr>
          <p:nvPr>
            <p:ph idx="1"/>
          </p:nvPr>
        </p:nvSpPr>
        <p:spPr>
          <a:xfrm>
            <a:off x="2589212" y="1540189"/>
            <a:ext cx="8915400" cy="3777622"/>
          </a:xfrm>
        </p:spPr>
        <p:txBody>
          <a:bodyPr>
            <a:normAutofit fontScale="92500"/>
          </a:bodyPr>
          <a:lstStyle/>
          <a:p>
            <a:pPr marL="0" indent="0" algn="just">
              <a:buNone/>
            </a:pPr>
            <a:r>
              <a:rPr lang="it-IT" sz="2800" dirty="0"/>
              <a:t>Sono destinatari indiretti i bambini della Scuola Primaria, che grazie al lavoro di mediazione efficace tra scuola e famiglia, facilitato dallo spazio d’ascolto, hanno potuto godere dei benefici di tale azione.</a:t>
            </a:r>
          </a:p>
          <a:p>
            <a:pPr marL="0" indent="0" algn="just">
              <a:buNone/>
            </a:pPr>
            <a:endParaRPr lang="it-IT" sz="2800" dirty="0"/>
          </a:p>
          <a:p>
            <a:pPr marL="0" indent="0" algn="just">
              <a:buNone/>
            </a:pPr>
            <a:r>
              <a:rPr lang="it-IT" sz="2800" dirty="0"/>
              <a:t>Nel mese di maggio hanno avuto uno spazio di ascolto anche tre bambini provenienti dalle zone coinvolte dalla guerra.</a:t>
            </a:r>
          </a:p>
          <a:p>
            <a:pPr marL="0" indent="0" algn="just">
              <a:buNone/>
            </a:pPr>
            <a:endParaRPr lang="it-IT" dirty="0"/>
          </a:p>
        </p:txBody>
      </p:sp>
    </p:spTree>
    <p:extLst>
      <p:ext uri="{BB962C8B-B14F-4D97-AF65-F5344CB8AC3E}">
        <p14:creationId xmlns:p14="http://schemas.microsoft.com/office/powerpoint/2010/main" xmlns="" val="570596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047FCD9-029B-4B84-8F17-39A283CF6EE2}"/>
              </a:ext>
            </a:extLst>
          </p:cNvPr>
          <p:cNvSpPr>
            <a:spLocks noGrp="1"/>
          </p:cNvSpPr>
          <p:nvPr>
            <p:ph type="title"/>
          </p:nvPr>
        </p:nvSpPr>
        <p:spPr/>
        <p:txBody>
          <a:bodyPr/>
          <a:lstStyle/>
          <a:p>
            <a:r>
              <a:rPr lang="it-IT" dirty="0"/>
              <a:t>GRUPPI</a:t>
            </a:r>
          </a:p>
        </p:txBody>
      </p:sp>
      <p:sp>
        <p:nvSpPr>
          <p:cNvPr id="3" name="Segnaposto contenuto 2">
            <a:extLst>
              <a:ext uri="{FF2B5EF4-FFF2-40B4-BE49-F238E27FC236}">
                <a16:creationId xmlns:a16="http://schemas.microsoft.com/office/drawing/2014/main" xmlns="" id="{26ED966F-8818-4C8C-BC6A-6F1191389985}"/>
              </a:ext>
            </a:extLst>
          </p:cNvPr>
          <p:cNvSpPr>
            <a:spLocks noGrp="1"/>
          </p:cNvSpPr>
          <p:nvPr>
            <p:ph idx="1"/>
          </p:nvPr>
        </p:nvSpPr>
        <p:spPr/>
        <p:txBody>
          <a:bodyPr>
            <a:noAutofit/>
          </a:bodyPr>
          <a:lstStyle/>
          <a:p>
            <a:pPr marL="0" indent="0">
              <a:buNone/>
            </a:pPr>
            <a:r>
              <a:rPr lang="it-IT" sz="2000" dirty="0"/>
              <a:t>Nell'ambito del progetto sono stati svolti interventi rivolti a gruppi:  </a:t>
            </a:r>
          </a:p>
          <a:p>
            <a:pPr marL="0" indent="0">
              <a:buNone/>
            </a:pPr>
            <a:endParaRPr lang="it-IT" sz="2000" dirty="0"/>
          </a:p>
          <a:p>
            <a:pPr lvl="0"/>
            <a:r>
              <a:rPr lang="it-IT" sz="2000" dirty="0"/>
              <a:t>Classi della SSPG (coping power – osservazioni – educazione alle life skills)</a:t>
            </a:r>
          </a:p>
          <a:p>
            <a:pPr marL="0" lvl="0" indent="0">
              <a:buNone/>
            </a:pPr>
            <a:endParaRPr lang="it-IT" sz="2000" dirty="0"/>
          </a:p>
          <a:p>
            <a:pPr lvl="0"/>
            <a:r>
              <a:rPr lang="it-IT" sz="2000" dirty="0"/>
              <a:t>Team di docenti</a:t>
            </a:r>
          </a:p>
          <a:p>
            <a:pPr marL="0" lvl="0" indent="0">
              <a:buNone/>
            </a:pPr>
            <a:endParaRPr lang="it-IT" sz="2000" dirty="0"/>
          </a:p>
          <a:p>
            <a:pPr lvl="0"/>
            <a:r>
              <a:rPr lang="it-IT" sz="2000" dirty="0"/>
              <a:t>Incontro formativo-informativo sulla comunicazione e l’educazione affettiva</a:t>
            </a:r>
          </a:p>
        </p:txBody>
      </p:sp>
    </p:spTree>
    <p:extLst>
      <p:ext uri="{BB962C8B-B14F-4D97-AF65-F5344CB8AC3E}">
        <p14:creationId xmlns:p14="http://schemas.microsoft.com/office/powerpoint/2010/main" xmlns="" val="1585143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8421E10-D9E7-4E66-B456-BE00FC82FB20}"/>
              </a:ext>
            </a:extLst>
          </p:cNvPr>
          <p:cNvSpPr>
            <a:spLocks noGrp="1"/>
          </p:cNvSpPr>
          <p:nvPr>
            <p:ph type="title"/>
          </p:nvPr>
        </p:nvSpPr>
        <p:spPr/>
        <p:txBody>
          <a:bodyPr/>
          <a:lstStyle/>
          <a:p>
            <a:pPr algn="ctr"/>
            <a:r>
              <a:rPr lang="it-IT" dirty="0"/>
              <a:t>FINALITA’</a:t>
            </a:r>
          </a:p>
        </p:txBody>
      </p:sp>
      <p:sp>
        <p:nvSpPr>
          <p:cNvPr id="3" name="Segnaposto contenuto 2">
            <a:extLst>
              <a:ext uri="{FF2B5EF4-FFF2-40B4-BE49-F238E27FC236}">
                <a16:creationId xmlns:a16="http://schemas.microsoft.com/office/drawing/2014/main" xmlns="" id="{901C4951-7B84-4D10-BF8E-F3F53262FA4C}"/>
              </a:ext>
            </a:extLst>
          </p:cNvPr>
          <p:cNvSpPr>
            <a:spLocks noGrp="1"/>
          </p:cNvSpPr>
          <p:nvPr>
            <p:ph idx="1"/>
          </p:nvPr>
        </p:nvSpPr>
        <p:spPr>
          <a:xfrm>
            <a:off x="2589212" y="2557669"/>
            <a:ext cx="8915400" cy="3777622"/>
          </a:xfrm>
        </p:spPr>
        <p:txBody>
          <a:bodyPr/>
          <a:lstStyle/>
          <a:p>
            <a:pPr marL="0" indent="0" algn="just" fontAlgn="base">
              <a:buNone/>
            </a:pPr>
            <a:r>
              <a:rPr lang="en-US" sz="2000" dirty="0" err="1"/>
              <a:t>Migliorare</a:t>
            </a:r>
            <a:r>
              <a:rPr lang="en-US" sz="2000" dirty="0"/>
              <a:t> la </a:t>
            </a:r>
            <a:r>
              <a:rPr lang="en-US" sz="2000" dirty="0" err="1"/>
              <a:t>qualità</a:t>
            </a:r>
            <a:r>
              <a:rPr lang="en-US" sz="2000" dirty="0"/>
              <a:t> </a:t>
            </a:r>
            <a:r>
              <a:rPr lang="en-US" sz="2000" dirty="0" err="1"/>
              <a:t>della</a:t>
            </a:r>
            <a:r>
              <a:rPr lang="en-US" sz="2000" dirty="0"/>
              <a:t> vita </a:t>
            </a:r>
            <a:r>
              <a:rPr lang="en-US" sz="2000" dirty="0" err="1"/>
              <a:t>dei</a:t>
            </a:r>
            <a:r>
              <a:rPr lang="en-US" sz="2000" dirty="0"/>
              <a:t> bambini e </a:t>
            </a:r>
            <a:r>
              <a:rPr lang="en-US" sz="2000" dirty="0" err="1"/>
              <a:t>dei</a:t>
            </a:r>
            <a:r>
              <a:rPr lang="en-US" sz="2000" dirty="0"/>
              <a:t> </a:t>
            </a:r>
            <a:r>
              <a:rPr lang="en-US" sz="2000" dirty="0" err="1"/>
              <a:t>ragazzi</a:t>
            </a:r>
            <a:r>
              <a:rPr lang="en-US" sz="2000" dirty="0"/>
              <a:t>, </a:t>
            </a:r>
            <a:r>
              <a:rPr lang="en-US" sz="2000" dirty="0" err="1"/>
              <a:t>degli</a:t>
            </a:r>
            <a:r>
              <a:rPr lang="en-US" sz="2000" dirty="0"/>
              <a:t> </a:t>
            </a:r>
            <a:r>
              <a:rPr lang="en-US" sz="2000" dirty="0" err="1"/>
              <a:t>insegnanti</a:t>
            </a:r>
            <a:r>
              <a:rPr lang="en-US" sz="2000" dirty="0"/>
              <a:t>, del </a:t>
            </a:r>
            <a:r>
              <a:rPr lang="en-US" sz="2000" dirty="0" err="1"/>
              <a:t>personale</a:t>
            </a:r>
            <a:r>
              <a:rPr lang="en-US" sz="2000" dirty="0"/>
              <a:t> </a:t>
            </a:r>
            <a:r>
              <a:rPr lang="en-US" sz="2000" dirty="0" err="1"/>
              <a:t>della</a:t>
            </a:r>
            <a:r>
              <a:rPr lang="en-US" sz="2000" dirty="0"/>
              <a:t> </a:t>
            </a:r>
            <a:r>
              <a:rPr lang="en-US" sz="2000" dirty="0" err="1"/>
              <a:t>scuola</a:t>
            </a:r>
            <a:r>
              <a:rPr lang="en-US" sz="2000" dirty="0"/>
              <a:t> e </a:t>
            </a:r>
            <a:r>
              <a:rPr lang="en-US" sz="2000" dirty="0" err="1"/>
              <a:t>dei</a:t>
            </a:r>
            <a:r>
              <a:rPr lang="en-US" sz="2000" dirty="0"/>
              <a:t> </a:t>
            </a:r>
            <a:r>
              <a:rPr lang="en-US" sz="2000" dirty="0" err="1"/>
              <a:t>genitori</a:t>
            </a:r>
            <a:r>
              <a:rPr lang="en-US" sz="2000" dirty="0"/>
              <a:t> </a:t>
            </a:r>
            <a:r>
              <a:rPr lang="en-US" sz="2000" dirty="0" err="1"/>
              <a:t>favorendo</a:t>
            </a:r>
            <a:r>
              <a:rPr lang="en-US" sz="2000" dirty="0"/>
              <a:t> </a:t>
            </a:r>
            <a:r>
              <a:rPr lang="en-US" sz="2000" dirty="0" err="1"/>
              <a:t>nella</a:t>
            </a:r>
            <a:r>
              <a:rPr lang="en-US" sz="2000" dirty="0"/>
              <a:t> </a:t>
            </a:r>
            <a:r>
              <a:rPr lang="en-US" sz="2000" dirty="0" err="1"/>
              <a:t>scuola</a:t>
            </a:r>
            <a:r>
              <a:rPr lang="en-US" sz="2000" dirty="0"/>
              <a:t> </a:t>
            </a:r>
            <a:r>
              <a:rPr lang="en-US" sz="2000" dirty="0" err="1"/>
              <a:t>benessere</a:t>
            </a:r>
            <a:r>
              <a:rPr lang="en-US" sz="2000" dirty="0"/>
              <a:t>, </a:t>
            </a:r>
            <a:r>
              <a:rPr lang="en-US" sz="2000" dirty="0" err="1"/>
              <a:t>successo</a:t>
            </a:r>
            <a:r>
              <a:rPr lang="en-US" sz="2000" dirty="0"/>
              <a:t> e piacere e </a:t>
            </a:r>
            <a:r>
              <a:rPr lang="en-US" sz="2000" dirty="0" err="1"/>
              <a:t>promuovendo</a:t>
            </a:r>
            <a:r>
              <a:rPr lang="en-US" sz="2000" dirty="0"/>
              <a:t> quelle </a:t>
            </a:r>
            <a:r>
              <a:rPr lang="en-US" sz="2000" dirty="0" err="1"/>
              <a:t>capacità</a:t>
            </a:r>
            <a:r>
              <a:rPr lang="en-US" sz="2000" dirty="0"/>
              <a:t> </a:t>
            </a:r>
            <a:r>
              <a:rPr lang="en-US" sz="2000" dirty="0" err="1"/>
              <a:t>relazionali</a:t>
            </a:r>
            <a:r>
              <a:rPr lang="en-US" sz="2000" dirty="0"/>
              <a:t> </a:t>
            </a:r>
            <a:r>
              <a:rPr lang="en-US" sz="2000" dirty="0" err="1"/>
              <a:t>che</a:t>
            </a:r>
            <a:r>
              <a:rPr lang="en-US" sz="2000" dirty="0"/>
              <a:t> </a:t>
            </a:r>
            <a:r>
              <a:rPr lang="en-US" sz="2000" dirty="0" err="1"/>
              <a:t>portano</a:t>
            </a:r>
            <a:r>
              <a:rPr lang="en-US" sz="2000" dirty="0"/>
              <a:t> ad una </a:t>
            </a:r>
            <a:r>
              <a:rPr lang="en-US" sz="2000" dirty="0" err="1"/>
              <a:t>comunicazione</a:t>
            </a:r>
            <a:r>
              <a:rPr lang="en-US" sz="2000" dirty="0"/>
              <a:t> </a:t>
            </a:r>
            <a:r>
              <a:rPr lang="en-US" sz="2000" dirty="0" err="1"/>
              <a:t>assertiva</a:t>
            </a:r>
            <a:r>
              <a:rPr lang="en-US" sz="2000" dirty="0"/>
              <a:t> e </a:t>
            </a:r>
            <a:r>
              <a:rPr lang="en-US" sz="2000" dirty="0" err="1"/>
              <a:t>collaborativa</a:t>
            </a:r>
            <a:r>
              <a:rPr lang="en-US" sz="2000" dirty="0"/>
              <a:t>. </a:t>
            </a:r>
            <a:r>
              <a:rPr lang="en-US" sz="2000" b="1" dirty="0" err="1"/>
              <a:t>Allo</a:t>
            </a:r>
            <a:r>
              <a:rPr lang="en-US" sz="2000" b="1" dirty="0"/>
              <a:t> </a:t>
            </a:r>
            <a:r>
              <a:rPr lang="en-US" sz="2000" b="1" dirty="0" err="1"/>
              <a:t>stesso</a:t>
            </a:r>
            <a:r>
              <a:rPr lang="en-US" sz="2000" b="1" dirty="0"/>
              <a:t> tempo </a:t>
            </a:r>
            <a:r>
              <a:rPr lang="en-US" sz="2000" b="1" dirty="0" err="1"/>
              <a:t>questi</a:t>
            </a:r>
            <a:r>
              <a:rPr lang="en-US" sz="2000" b="1" dirty="0"/>
              <a:t> </a:t>
            </a:r>
            <a:r>
              <a:rPr lang="en-US" sz="2000" b="1" dirty="0" err="1"/>
              <a:t>interventi</a:t>
            </a:r>
            <a:r>
              <a:rPr lang="en-US" sz="2000" b="1" dirty="0"/>
              <a:t> </a:t>
            </a:r>
            <a:r>
              <a:rPr lang="en-US" sz="2000" b="1" dirty="0" err="1"/>
              <a:t>permettono</a:t>
            </a:r>
            <a:r>
              <a:rPr lang="en-US" sz="2000" b="1" dirty="0"/>
              <a:t> di </a:t>
            </a:r>
            <a:r>
              <a:rPr lang="en-US" sz="2000" b="1" dirty="0" err="1"/>
              <a:t>effettuare</a:t>
            </a:r>
            <a:r>
              <a:rPr lang="en-US" sz="2000" b="1" dirty="0"/>
              <a:t> </a:t>
            </a:r>
            <a:r>
              <a:rPr lang="en-US" sz="2000" b="1" dirty="0" err="1"/>
              <a:t>prevenzione</a:t>
            </a:r>
            <a:r>
              <a:rPr lang="en-US" sz="2000" b="1" dirty="0"/>
              <a:t> rispetto </a:t>
            </a:r>
            <a:r>
              <a:rPr lang="en-US" sz="2000" b="1" dirty="0" err="1"/>
              <a:t>alle</a:t>
            </a:r>
            <a:r>
              <a:rPr lang="en-US" sz="2000" b="1" dirty="0"/>
              <a:t> </a:t>
            </a:r>
            <a:r>
              <a:rPr lang="en-US" sz="2000" b="1" dirty="0" err="1"/>
              <a:t>situazioni</a:t>
            </a:r>
            <a:r>
              <a:rPr lang="en-US" sz="2000" b="1" dirty="0"/>
              <a:t> di </a:t>
            </a:r>
            <a:r>
              <a:rPr lang="en-US" sz="2000" b="1" dirty="0" err="1"/>
              <a:t>rischio</a:t>
            </a:r>
            <a:r>
              <a:rPr lang="en-US" sz="2000" b="1" dirty="0"/>
              <a:t> per la salute.</a:t>
            </a:r>
            <a:endParaRPr lang="it-IT" sz="2000" dirty="0"/>
          </a:p>
          <a:p>
            <a:endParaRPr lang="it-IT" dirty="0"/>
          </a:p>
        </p:txBody>
      </p:sp>
    </p:spTree>
    <p:extLst>
      <p:ext uri="{BB962C8B-B14F-4D97-AF65-F5344CB8AC3E}">
        <p14:creationId xmlns:p14="http://schemas.microsoft.com/office/powerpoint/2010/main" xmlns="" val="1342270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C6B2813-A7F5-4551-AC5B-2015C8B9B54C}"/>
              </a:ext>
            </a:extLst>
          </p:cNvPr>
          <p:cNvSpPr>
            <a:spLocks noGrp="1"/>
          </p:cNvSpPr>
          <p:nvPr>
            <p:ph type="title"/>
          </p:nvPr>
        </p:nvSpPr>
        <p:spPr/>
        <p:txBody>
          <a:bodyPr/>
          <a:lstStyle/>
          <a:p>
            <a:pPr algn="ctr"/>
            <a:r>
              <a:rPr lang="it-IT" dirty="0"/>
              <a:t>OBIETTIVI</a:t>
            </a:r>
          </a:p>
        </p:txBody>
      </p:sp>
      <p:sp>
        <p:nvSpPr>
          <p:cNvPr id="3" name="Segnaposto contenuto 2">
            <a:extLst>
              <a:ext uri="{FF2B5EF4-FFF2-40B4-BE49-F238E27FC236}">
                <a16:creationId xmlns:a16="http://schemas.microsoft.com/office/drawing/2014/main" xmlns="" id="{AFF1FF4A-E3AF-4D3A-9887-35AA4AF76408}"/>
              </a:ext>
            </a:extLst>
          </p:cNvPr>
          <p:cNvSpPr>
            <a:spLocks noGrp="1"/>
          </p:cNvSpPr>
          <p:nvPr>
            <p:ph idx="1"/>
          </p:nvPr>
        </p:nvSpPr>
        <p:spPr/>
        <p:txBody>
          <a:bodyPr>
            <a:normAutofit lnSpcReduction="10000"/>
          </a:bodyPr>
          <a:lstStyle/>
          <a:p>
            <a:pPr lvl="0" algn="just" fontAlgn="base"/>
            <a:r>
              <a:rPr lang="en-US" sz="2000" dirty="0" err="1"/>
              <a:t>Potenziare</a:t>
            </a:r>
            <a:r>
              <a:rPr lang="en-US" sz="2000" dirty="0"/>
              <a:t> e </a:t>
            </a:r>
            <a:r>
              <a:rPr lang="en-US" sz="2000" dirty="0" err="1"/>
              <a:t>integrare</a:t>
            </a:r>
            <a:r>
              <a:rPr lang="en-US" sz="2000" dirty="0"/>
              <a:t> </a:t>
            </a:r>
            <a:r>
              <a:rPr lang="en-US" sz="2000" dirty="0" err="1"/>
              <a:t>gli</a:t>
            </a:r>
            <a:r>
              <a:rPr lang="en-US" sz="2000" dirty="0"/>
              <a:t> </a:t>
            </a:r>
            <a:r>
              <a:rPr lang="en-US" sz="2000" dirty="0" err="1"/>
              <a:t>interventi</a:t>
            </a:r>
            <a:r>
              <a:rPr lang="en-US" sz="2000" dirty="0"/>
              <a:t> </a:t>
            </a:r>
            <a:r>
              <a:rPr lang="en-US" sz="2000" dirty="0" err="1"/>
              <a:t>volti</a:t>
            </a:r>
            <a:r>
              <a:rPr lang="en-US" sz="2000" dirty="0"/>
              <a:t> a </a:t>
            </a:r>
            <a:r>
              <a:rPr lang="en-US" sz="2000" dirty="0" err="1"/>
              <a:t>contrastare</a:t>
            </a:r>
            <a:r>
              <a:rPr lang="en-US" sz="2000" dirty="0"/>
              <a:t> le </a:t>
            </a:r>
            <a:r>
              <a:rPr lang="en-US" sz="2000" dirty="0" err="1"/>
              <a:t>forme</a:t>
            </a:r>
            <a:r>
              <a:rPr lang="en-US" sz="2000" dirty="0"/>
              <a:t> di disagio, </a:t>
            </a:r>
            <a:r>
              <a:rPr lang="en-US" sz="2000" dirty="0" err="1"/>
              <a:t>devianza</a:t>
            </a:r>
            <a:r>
              <a:rPr lang="en-US" sz="2000" dirty="0"/>
              <a:t>, </a:t>
            </a:r>
            <a:r>
              <a:rPr lang="en-US" sz="2000" dirty="0" err="1"/>
              <a:t>emarginazione</a:t>
            </a:r>
            <a:r>
              <a:rPr lang="en-US" sz="2000" dirty="0"/>
              <a:t> </a:t>
            </a:r>
            <a:r>
              <a:rPr lang="en-US" sz="2000" dirty="0" err="1"/>
              <a:t>degli</a:t>
            </a:r>
            <a:r>
              <a:rPr lang="en-US" sz="2000" dirty="0"/>
              <a:t> </a:t>
            </a:r>
            <a:r>
              <a:rPr lang="en-US" sz="2000" dirty="0" err="1"/>
              <a:t>studenti</a:t>
            </a:r>
            <a:r>
              <a:rPr lang="en-US" sz="2000" dirty="0"/>
              <a:t>.</a:t>
            </a:r>
            <a:endParaRPr lang="it-IT" sz="2000" dirty="0"/>
          </a:p>
          <a:p>
            <a:pPr lvl="0" algn="just" fontAlgn="base"/>
            <a:r>
              <a:rPr lang="en-US" sz="2000" dirty="0" err="1"/>
              <a:t>Accogliere</a:t>
            </a:r>
            <a:r>
              <a:rPr lang="en-US" sz="2000" dirty="0"/>
              <a:t> le </a:t>
            </a:r>
            <a:r>
              <a:rPr lang="en-US" sz="2000" dirty="0" err="1"/>
              <a:t>situazioni</a:t>
            </a:r>
            <a:r>
              <a:rPr lang="en-US" sz="2000" dirty="0"/>
              <a:t> di </a:t>
            </a:r>
            <a:r>
              <a:rPr lang="en-US" sz="2000" dirty="0" err="1"/>
              <a:t>crisi</a:t>
            </a:r>
            <a:r>
              <a:rPr lang="en-US" sz="2000" dirty="0"/>
              <a:t>, </a:t>
            </a:r>
            <a:r>
              <a:rPr lang="en-US" sz="2000" dirty="0" err="1"/>
              <a:t>attivare</a:t>
            </a:r>
            <a:r>
              <a:rPr lang="en-US" sz="2000" dirty="0"/>
              <a:t> le </a:t>
            </a:r>
            <a:r>
              <a:rPr lang="en-US" sz="2000" dirty="0" err="1"/>
              <a:t>risorse</a:t>
            </a:r>
            <a:r>
              <a:rPr lang="en-US" sz="2000" dirty="0"/>
              <a:t> </a:t>
            </a:r>
            <a:r>
              <a:rPr lang="en-US" sz="2000" dirty="0" err="1"/>
              <a:t>individuali</a:t>
            </a:r>
            <a:r>
              <a:rPr lang="en-US" sz="2000" dirty="0"/>
              <a:t> per la </a:t>
            </a:r>
            <a:r>
              <a:rPr lang="en-US" sz="2000" dirty="0" err="1"/>
              <a:t>ridefinizione</a:t>
            </a:r>
            <a:r>
              <a:rPr lang="en-US" sz="2000" dirty="0"/>
              <a:t> </a:t>
            </a:r>
            <a:r>
              <a:rPr lang="en-US" sz="2000" dirty="0" err="1"/>
              <a:t>dei</a:t>
            </a:r>
            <a:r>
              <a:rPr lang="en-US" sz="2000" dirty="0"/>
              <a:t> </a:t>
            </a:r>
            <a:r>
              <a:rPr lang="en-US" sz="2000" dirty="0" err="1"/>
              <a:t>propri</a:t>
            </a:r>
            <a:r>
              <a:rPr lang="en-US" sz="2000" dirty="0"/>
              <a:t> </a:t>
            </a:r>
            <a:r>
              <a:rPr lang="en-US" sz="2000" dirty="0" err="1"/>
              <a:t>bisogni</a:t>
            </a:r>
            <a:r>
              <a:rPr lang="en-US" sz="2000" dirty="0"/>
              <a:t>, con </a:t>
            </a:r>
            <a:r>
              <a:rPr lang="en-US" sz="2000" dirty="0" err="1"/>
              <a:t>eventuale</a:t>
            </a:r>
            <a:r>
              <a:rPr lang="en-US" sz="2000" dirty="0"/>
              <a:t> </a:t>
            </a:r>
            <a:r>
              <a:rPr lang="en-US" sz="2000" dirty="0" err="1"/>
              <a:t>invio</a:t>
            </a:r>
            <a:r>
              <a:rPr lang="en-US" sz="2000" dirty="0"/>
              <a:t> per la presa in </a:t>
            </a:r>
            <a:r>
              <a:rPr lang="en-US" sz="2000" dirty="0" err="1"/>
              <a:t>carico</a:t>
            </a:r>
            <a:r>
              <a:rPr lang="en-US" sz="2000" dirty="0"/>
              <a:t> a </a:t>
            </a:r>
            <a:r>
              <a:rPr lang="en-US" sz="2000" dirty="0" err="1"/>
              <a:t>strutture</a:t>
            </a:r>
            <a:r>
              <a:rPr lang="en-US" sz="2000" dirty="0"/>
              <a:t> </a:t>
            </a:r>
            <a:r>
              <a:rPr lang="en-US" sz="2000" dirty="0" err="1"/>
              <a:t>competenti</a:t>
            </a:r>
            <a:r>
              <a:rPr lang="en-US" sz="2000" dirty="0"/>
              <a:t> del </a:t>
            </a:r>
            <a:r>
              <a:rPr lang="en-US" sz="2000" dirty="0" err="1"/>
              <a:t>territorio</a:t>
            </a:r>
            <a:r>
              <a:rPr lang="en-US" sz="2000" dirty="0"/>
              <a:t>.</a:t>
            </a:r>
            <a:endParaRPr lang="it-IT" sz="2000" dirty="0"/>
          </a:p>
          <a:p>
            <a:pPr lvl="0" algn="just" fontAlgn="base"/>
            <a:r>
              <a:rPr lang="en-US" sz="2000" dirty="0"/>
              <a:t> </a:t>
            </a:r>
            <a:r>
              <a:rPr lang="en-US" sz="2000" dirty="0" err="1"/>
              <a:t>Promuovere</a:t>
            </a:r>
            <a:r>
              <a:rPr lang="en-US" sz="2000" dirty="0"/>
              <a:t> </a:t>
            </a:r>
            <a:r>
              <a:rPr lang="en-US" sz="2000" dirty="0" err="1"/>
              <a:t>il</a:t>
            </a:r>
            <a:r>
              <a:rPr lang="en-US" sz="2000" dirty="0"/>
              <a:t> </a:t>
            </a:r>
            <a:r>
              <a:rPr lang="en-US" sz="2000" dirty="0" err="1"/>
              <a:t>benessere</a:t>
            </a:r>
            <a:r>
              <a:rPr lang="en-US" sz="2000" dirty="0"/>
              <a:t> </a:t>
            </a:r>
            <a:r>
              <a:rPr lang="en-US" sz="2000" dirty="0" err="1"/>
              <a:t>personale</a:t>
            </a:r>
            <a:r>
              <a:rPr lang="en-US" sz="2000" dirty="0"/>
              <a:t> </a:t>
            </a:r>
            <a:r>
              <a:rPr lang="en-US" sz="2000" dirty="0" err="1"/>
              <a:t>degli</a:t>
            </a:r>
            <a:r>
              <a:rPr lang="en-US" sz="2000" dirty="0"/>
              <a:t> </a:t>
            </a:r>
            <a:r>
              <a:rPr lang="en-US" sz="2000" dirty="0" err="1"/>
              <a:t>studenti</a:t>
            </a:r>
            <a:r>
              <a:rPr lang="en-US" sz="2000" dirty="0"/>
              <a:t> al fine di </a:t>
            </a:r>
            <a:r>
              <a:rPr lang="en-US" sz="2000" dirty="0" err="1"/>
              <a:t>attuare</a:t>
            </a:r>
            <a:r>
              <a:rPr lang="en-US" sz="2000" dirty="0"/>
              <a:t> un </a:t>
            </a:r>
            <a:r>
              <a:rPr lang="en-US" sz="2000" dirty="0" err="1"/>
              <a:t>cambiamento</a:t>
            </a:r>
            <a:r>
              <a:rPr lang="en-US" sz="2000" dirty="0"/>
              <a:t> </a:t>
            </a:r>
            <a:r>
              <a:rPr lang="en-US" sz="2000" dirty="0" err="1"/>
              <a:t>positivo</a:t>
            </a:r>
            <a:r>
              <a:rPr lang="en-US" sz="2000" dirty="0"/>
              <a:t> </a:t>
            </a:r>
            <a:r>
              <a:rPr lang="en-US" sz="2000" dirty="0" err="1"/>
              <a:t>della</a:t>
            </a:r>
            <a:r>
              <a:rPr lang="en-US" sz="2000" dirty="0"/>
              <a:t> </a:t>
            </a:r>
            <a:r>
              <a:rPr lang="en-US" sz="2000" dirty="0" err="1"/>
              <a:t>qualità</a:t>
            </a:r>
            <a:r>
              <a:rPr lang="en-US" sz="2000" dirty="0"/>
              <a:t> </a:t>
            </a:r>
            <a:r>
              <a:rPr lang="en-US" sz="2000" dirty="0" err="1"/>
              <a:t>della</a:t>
            </a:r>
            <a:r>
              <a:rPr lang="en-US" sz="2000" dirty="0"/>
              <a:t> vita </a:t>
            </a:r>
            <a:r>
              <a:rPr lang="en-US" sz="2000" dirty="0" err="1"/>
              <a:t>scolastica</a:t>
            </a:r>
            <a:r>
              <a:rPr lang="en-US" sz="2000" dirty="0"/>
              <a:t>.</a:t>
            </a:r>
            <a:endParaRPr lang="it-IT" sz="2000" dirty="0"/>
          </a:p>
          <a:p>
            <a:pPr lvl="0" algn="just" fontAlgn="base"/>
            <a:r>
              <a:rPr lang="en-US" sz="2000" dirty="0" err="1"/>
              <a:t>Offrire</a:t>
            </a:r>
            <a:r>
              <a:rPr lang="en-US" sz="2000" dirty="0"/>
              <a:t> </a:t>
            </a:r>
            <a:r>
              <a:rPr lang="en-US" sz="2000" dirty="0" err="1"/>
              <a:t>sostegno</a:t>
            </a:r>
            <a:r>
              <a:rPr lang="en-US" sz="2000" dirty="0"/>
              <a:t> </a:t>
            </a:r>
            <a:r>
              <a:rPr lang="en-US" sz="2000" dirty="0" err="1"/>
              <a:t>agli</a:t>
            </a:r>
            <a:r>
              <a:rPr lang="en-US" sz="2000" dirty="0"/>
              <a:t> </a:t>
            </a:r>
            <a:r>
              <a:rPr lang="en-US" sz="2000" dirty="0" err="1"/>
              <a:t>adulti</a:t>
            </a:r>
            <a:r>
              <a:rPr lang="en-US" sz="2000" dirty="0"/>
              <a:t> </a:t>
            </a:r>
            <a:r>
              <a:rPr lang="en-US" sz="2000" dirty="0" err="1"/>
              <a:t>significativi</a:t>
            </a:r>
            <a:r>
              <a:rPr lang="en-US" sz="2000" dirty="0"/>
              <a:t>, </a:t>
            </a:r>
            <a:r>
              <a:rPr lang="en-US" sz="2000" dirty="0" err="1"/>
              <a:t>funzionali</a:t>
            </a:r>
            <a:r>
              <a:rPr lang="en-US" sz="2000" dirty="0"/>
              <a:t> </a:t>
            </a:r>
            <a:r>
              <a:rPr lang="en-US" sz="2000" dirty="0" err="1"/>
              <a:t>alla</a:t>
            </a:r>
            <a:r>
              <a:rPr lang="en-US" sz="2000" dirty="0"/>
              <a:t> </a:t>
            </a:r>
            <a:r>
              <a:rPr lang="en-US" sz="2000" dirty="0" err="1"/>
              <a:t>crescita</a:t>
            </a:r>
            <a:r>
              <a:rPr lang="en-US" sz="2000" dirty="0"/>
              <a:t> </a:t>
            </a:r>
            <a:r>
              <a:rPr lang="en-US" sz="2000" dirty="0" err="1"/>
              <a:t>dei</a:t>
            </a:r>
            <a:r>
              <a:rPr lang="en-US" sz="2000" dirty="0"/>
              <a:t> </a:t>
            </a:r>
            <a:r>
              <a:rPr lang="en-US" sz="2000" dirty="0" err="1"/>
              <a:t>ragazzi</a:t>
            </a:r>
            <a:r>
              <a:rPr lang="en-US" sz="2000" dirty="0"/>
              <a:t>, </a:t>
            </a:r>
            <a:r>
              <a:rPr lang="en-US" sz="2000" dirty="0" err="1"/>
              <a:t>ovvero</a:t>
            </a:r>
            <a:r>
              <a:rPr lang="en-US" sz="2000" dirty="0"/>
              <a:t> </a:t>
            </a:r>
            <a:r>
              <a:rPr lang="en-US" sz="2000" dirty="0" err="1"/>
              <a:t>genitori</a:t>
            </a:r>
            <a:r>
              <a:rPr lang="en-US" sz="2000" dirty="0"/>
              <a:t> e </a:t>
            </a:r>
            <a:r>
              <a:rPr lang="en-US" sz="2000" dirty="0" err="1"/>
              <a:t>docenti</a:t>
            </a:r>
            <a:endParaRPr lang="it-IT" sz="2000" dirty="0"/>
          </a:p>
          <a:p>
            <a:pPr lvl="0" algn="just" fontAlgn="base"/>
            <a:r>
              <a:rPr lang="en-US" sz="2000" dirty="0" err="1"/>
              <a:t>Mettere</a:t>
            </a:r>
            <a:r>
              <a:rPr lang="en-US" sz="2000" dirty="0"/>
              <a:t> a </a:t>
            </a:r>
            <a:r>
              <a:rPr lang="en-US" sz="2000" dirty="0" err="1"/>
              <a:t>disposizione</a:t>
            </a:r>
            <a:r>
              <a:rPr lang="en-US" sz="2000" dirty="0"/>
              <a:t> </a:t>
            </a:r>
            <a:r>
              <a:rPr lang="en-US" sz="2000" dirty="0" err="1"/>
              <a:t>dei</a:t>
            </a:r>
            <a:r>
              <a:rPr lang="en-US" sz="2000" dirty="0"/>
              <a:t> </a:t>
            </a:r>
            <a:r>
              <a:rPr lang="en-US" sz="2000" dirty="0" err="1"/>
              <a:t>ragazzi</a:t>
            </a:r>
            <a:r>
              <a:rPr lang="en-US" sz="2000" dirty="0"/>
              <a:t> un </a:t>
            </a:r>
            <a:r>
              <a:rPr lang="en-US" sz="2000" dirty="0" err="1"/>
              <a:t>servizio</a:t>
            </a:r>
            <a:r>
              <a:rPr lang="en-US" sz="2000" dirty="0"/>
              <a:t> di counseling </a:t>
            </a:r>
            <a:r>
              <a:rPr lang="en-US" sz="2000" dirty="0" err="1"/>
              <a:t>educativo</a:t>
            </a:r>
            <a:r>
              <a:rPr lang="en-US" sz="2000" dirty="0"/>
              <a:t>.</a:t>
            </a:r>
            <a:endParaRPr lang="it-IT" sz="2000" dirty="0"/>
          </a:p>
          <a:p>
            <a:endParaRPr lang="it-IT" dirty="0"/>
          </a:p>
        </p:txBody>
      </p:sp>
    </p:spTree>
    <p:extLst>
      <p:ext uri="{BB962C8B-B14F-4D97-AF65-F5344CB8AC3E}">
        <p14:creationId xmlns:p14="http://schemas.microsoft.com/office/powerpoint/2010/main" xmlns="" val="654060931"/>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116</TotalTime>
  <Words>993</Words>
  <Application>Microsoft Office PowerPoint</Application>
  <PresentationFormat>Personalizzato</PresentationFormat>
  <Paragraphs>114</Paragraphs>
  <Slides>22</Slides>
  <Notes>0</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Filo</vt:lpstr>
      <vt:lpstr>Diapositiva 1</vt:lpstr>
      <vt:lpstr>L’Istituto Comprensivo “Pablo Neruda” ha previsto anche per l’A.S. 2021/2022 l’attivazione dello </vt:lpstr>
      <vt:lpstr>Diapositiva 3</vt:lpstr>
      <vt:lpstr>FUNZIONE DI ASCOLTO</vt:lpstr>
      <vt:lpstr>PUNTO DI RIFERIMENTO</vt:lpstr>
      <vt:lpstr>BAMBINI</vt:lpstr>
      <vt:lpstr>GRUPPI</vt:lpstr>
      <vt:lpstr>FINALITA’</vt:lpstr>
      <vt:lpstr>OBIETTIVI</vt:lpstr>
      <vt:lpstr> ADATTAMENTI – in itinere</vt:lpstr>
      <vt:lpstr>UTENZA</vt:lpstr>
      <vt:lpstr>RAGAZZI</vt:lpstr>
      <vt:lpstr>DOCENTI</vt:lpstr>
      <vt:lpstr>GENITORI</vt:lpstr>
      <vt:lpstr>VALUTAZIONE</vt:lpstr>
      <vt:lpstr>CRITICITA’ </vt:lpstr>
      <vt:lpstr>PUNTI FORTI</vt:lpstr>
      <vt:lpstr>SPORTELLO D’ASCOLTO E PAI</vt:lpstr>
      <vt:lpstr>DIALOGO EDUCATIVO</vt:lpstr>
      <vt:lpstr>LA FAMIGLIA</vt:lpstr>
      <vt:lpstr>PATTO DI ALLEANZA</vt:lpstr>
      <vt:lpstr> SPORTELLO E PASSAGGIO AGLI ORDINI DI SCUOLA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Asus</dc:creator>
  <cp:lastModifiedBy>dirigente</cp:lastModifiedBy>
  <cp:revision>36</cp:revision>
  <dcterms:created xsi:type="dcterms:W3CDTF">2019-06-19T21:13:37Z</dcterms:created>
  <dcterms:modified xsi:type="dcterms:W3CDTF">2022-06-27T09:12:17Z</dcterms:modified>
</cp:coreProperties>
</file>